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</p:sldMasterIdLst>
  <p:notesMasterIdLst>
    <p:notesMasterId r:id="rId90"/>
  </p:notesMasterIdLst>
  <p:handoutMasterIdLst>
    <p:handoutMasterId r:id="rId91"/>
  </p:handoutMasterIdLst>
  <p:sldIdLst>
    <p:sldId id="256" r:id="rId2"/>
    <p:sldId id="380" r:id="rId3"/>
    <p:sldId id="259" r:id="rId4"/>
    <p:sldId id="257" r:id="rId5"/>
    <p:sldId id="335" r:id="rId6"/>
    <p:sldId id="329" r:id="rId7"/>
    <p:sldId id="258" r:id="rId8"/>
    <p:sldId id="369" r:id="rId9"/>
    <p:sldId id="370" r:id="rId10"/>
    <p:sldId id="261" r:id="rId11"/>
    <p:sldId id="320" r:id="rId12"/>
    <p:sldId id="375" r:id="rId13"/>
    <p:sldId id="376" r:id="rId14"/>
    <p:sldId id="271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262" r:id="rId23"/>
    <p:sldId id="269" r:id="rId24"/>
    <p:sldId id="270" r:id="rId25"/>
    <p:sldId id="330" r:id="rId26"/>
    <p:sldId id="371" r:id="rId27"/>
    <p:sldId id="372" r:id="rId28"/>
    <p:sldId id="373" r:id="rId29"/>
    <p:sldId id="374" r:id="rId30"/>
    <p:sldId id="381" r:id="rId31"/>
    <p:sldId id="383" r:id="rId32"/>
    <p:sldId id="332" r:id="rId33"/>
    <p:sldId id="263" r:id="rId34"/>
    <p:sldId id="277" r:id="rId35"/>
    <p:sldId id="377" r:id="rId36"/>
    <p:sldId id="378" r:id="rId37"/>
    <p:sldId id="278" r:id="rId38"/>
    <p:sldId id="321" r:id="rId39"/>
    <p:sldId id="289" r:id="rId40"/>
    <p:sldId id="293" r:id="rId41"/>
    <p:sldId id="324" r:id="rId42"/>
    <p:sldId id="322" r:id="rId43"/>
    <p:sldId id="292" r:id="rId44"/>
    <p:sldId id="294" r:id="rId45"/>
    <p:sldId id="290" r:id="rId46"/>
    <p:sldId id="291" r:id="rId47"/>
    <p:sldId id="295" r:id="rId48"/>
    <p:sldId id="296" r:id="rId49"/>
    <p:sldId id="288" r:id="rId50"/>
    <p:sldId id="297" r:id="rId51"/>
    <p:sldId id="298" r:id="rId52"/>
    <p:sldId id="323" r:id="rId53"/>
    <p:sldId id="299" r:id="rId54"/>
    <p:sldId id="307" r:id="rId55"/>
    <p:sldId id="308" r:id="rId56"/>
    <p:sldId id="309" r:id="rId57"/>
    <p:sldId id="305" r:id="rId58"/>
    <p:sldId id="310" r:id="rId59"/>
    <p:sldId id="281" r:id="rId60"/>
    <p:sldId id="282" r:id="rId61"/>
    <p:sldId id="334" r:id="rId62"/>
    <p:sldId id="283" r:id="rId63"/>
    <p:sldId id="312" r:id="rId64"/>
    <p:sldId id="348" r:id="rId65"/>
    <p:sldId id="349" r:id="rId66"/>
    <p:sldId id="359" r:id="rId67"/>
    <p:sldId id="350" r:id="rId68"/>
    <p:sldId id="351" r:id="rId69"/>
    <p:sldId id="352" r:id="rId70"/>
    <p:sldId id="353" r:id="rId71"/>
    <p:sldId id="356" r:id="rId72"/>
    <p:sldId id="357" r:id="rId73"/>
    <p:sldId id="358" r:id="rId74"/>
    <p:sldId id="365" r:id="rId75"/>
    <p:sldId id="366" r:id="rId76"/>
    <p:sldId id="367" r:id="rId77"/>
    <p:sldId id="368" r:id="rId78"/>
    <p:sldId id="354" r:id="rId79"/>
    <p:sldId id="355" r:id="rId80"/>
    <p:sldId id="364" r:id="rId81"/>
    <p:sldId id="326" r:id="rId82"/>
    <p:sldId id="328" r:id="rId83"/>
    <p:sldId id="336" r:id="rId84"/>
    <p:sldId id="337" r:id="rId85"/>
    <p:sldId id="338" r:id="rId86"/>
    <p:sldId id="339" r:id="rId87"/>
    <p:sldId id="340" r:id="rId88"/>
    <p:sldId id="379" r:id="rId89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8D4923"/>
    <a:srgbClr val="CC6A34"/>
    <a:srgbClr val="0033CC"/>
    <a:srgbClr val="FF3300"/>
    <a:srgbClr val="996633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1" autoAdjust="0"/>
    <p:restoredTop sz="94660"/>
  </p:normalViewPr>
  <p:slideViewPr>
    <p:cSldViewPr>
      <p:cViewPr varScale="1">
        <p:scale>
          <a:sx n="60" d="100"/>
          <a:sy n="60" d="100"/>
        </p:scale>
        <p:origin x="442" y="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51" cy="4961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728" y="0"/>
            <a:ext cx="2946351" cy="4961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1BD409E-C7CE-4253-840D-CBE94DEC0C86}" type="datetimeFigureOut">
              <a:rPr lang="zh-TW" altLang="en-US"/>
              <a:pPr>
                <a:defRPr/>
              </a:pPr>
              <a:t>2016/10/6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467"/>
            <a:ext cx="2946351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728" y="9430467"/>
            <a:ext cx="2946351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DE488D7-BF19-4AA7-B1B8-8FD451359A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73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51" cy="49617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728" y="0"/>
            <a:ext cx="2946351" cy="49617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59E7A79-4543-4F9B-8D79-C11423AFBDC1}" type="datetimeFigureOut">
              <a:rPr lang="en-US" altLang="zh-TW"/>
              <a:pPr>
                <a:defRPr/>
              </a:pPr>
              <a:t>10/6/2016</a:t>
            </a:fld>
            <a:endParaRPr lang="en-US" altLang="zh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8" y="4716027"/>
            <a:ext cx="5437821" cy="4467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467"/>
            <a:ext cx="2946351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728" y="9430467"/>
            <a:ext cx="2946351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403E49E-CC39-4A7C-95D6-AEDB2B296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6744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E4A5329-3D8E-4118-9E96-660804C8F7CA}" type="slidenum">
              <a:rPr lang="zh-TW" altLang="en-CA" smtClean="0"/>
              <a:pPr/>
              <a:t>25</a:t>
            </a:fld>
            <a:endParaRPr lang="en-CA" altLang="zh-TW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Change to page 49</a:t>
            </a:r>
          </a:p>
        </p:txBody>
      </p:sp>
    </p:spTree>
    <p:extLst>
      <p:ext uri="{BB962C8B-B14F-4D97-AF65-F5344CB8AC3E}">
        <p14:creationId xmlns:p14="http://schemas.microsoft.com/office/powerpoint/2010/main" val="359929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10749-F960-43E3-9963-EEE1F6FA87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zoom/>
  </p:transition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98AA1-1780-4BDC-9D5A-074B1EAFD78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zoom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5C076B-0493-4B01-A119-6442491D18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zoom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4800">
                <a:latin typeface="+mn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  <a:cs typeface="Verdana" pitchFamily="34" charset="0"/>
              </a:defRPr>
            </a:lvl1pPr>
            <a:lvl2pPr>
              <a:defRPr>
                <a:latin typeface="Verdana" pitchFamily="34" charset="0"/>
                <a:cs typeface="Verdana" pitchFamily="34" charset="0"/>
              </a:defRPr>
            </a:lvl2pPr>
            <a:lvl3pPr>
              <a:defRPr>
                <a:latin typeface="Verdana" pitchFamily="34" charset="0"/>
                <a:cs typeface="Verdana" pitchFamily="34" charset="0"/>
              </a:defRPr>
            </a:lvl3pPr>
            <a:lvl4pPr>
              <a:defRPr>
                <a:latin typeface="Verdana" pitchFamily="34" charset="0"/>
                <a:cs typeface="Verdana" pitchFamily="34" charset="0"/>
              </a:defRPr>
            </a:lvl4pPr>
            <a:lvl5pPr>
              <a:defRPr>
                <a:latin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ED3D6-D63E-4B73-8CAB-C813AAE257F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zoom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931BD-1D57-47A4-A145-9E0138152C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zoom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D686D-5487-4646-B059-E81FC607A2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zoom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0BF72-0476-4B8E-BCBC-B2348E1790A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zoom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1372B-38F3-4C62-849E-ACA3D76DAB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zoom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1AA57-99C2-4773-B11A-5A9D86F021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zoom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1209F-11EC-4847-9ED2-46968777B4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zoom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並圓角化單一角落矩形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9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11623-A633-41F7-BCAA-C06C74D370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ransition>
    <p:zoom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5124" name="標題版面配置區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5125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BFC6ADA-C81D-45B4-9664-2D4E529CE5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5129" name="群組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TW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TW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39" r:id="rId2"/>
    <p:sldLayoutId id="2147484048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9" r:id="rId9"/>
    <p:sldLayoutId id="2147484045" r:id="rId10"/>
    <p:sldLayoutId id="2147484046" r:id="rId11"/>
  </p:sldLayoutIdLst>
  <p:transition>
    <p:zoom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j-lt"/>
          <a:ea typeface="標楷體" pitchFamily="65" charset="-120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j-lt"/>
          <a:ea typeface="標楷體" pitchFamily="65" charset="-120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j-lt"/>
          <a:ea typeface="標楷體" pitchFamily="65" charset="-120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j-lt"/>
          <a:ea typeface="標楷體" pitchFamily="65" charset="-120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j-lt"/>
          <a:ea typeface="標楷體" pitchFamily="65" charset="-120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.xls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png"/><Relationship Id="rId4" Type="http://schemas.openxmlformats.org/officeDocument/2006/relationships/image" Target="../media/image37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3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9400" y="1676400"/>
            <a:ext cx="6400800" cy="14478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rgbClr val="FFC000"/>
                </a:solidFill>
                <a:latin typeface="Verdana" pitchFamily="34" charset="0"/>
                <a:ea typeface="新細明體" pitchFamily="18" charset="-120"/>
              </a:rPr>
              <a:t>Chapter 2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5000" y="3733800"/>
            <a:ext cx="5791200" cy="1143000"/>
          </a:xfrm>
        </p:spPr>
        <p:txBody>
          <a:bodyPr/>
          <a:lstStyle/>
          <a:p>
            <a:pPr marR="0" algn="ctr" eaLnBrk="1" hangingPunct="1">
              <a:lnSpc>
                <a:spcPct val="90000"/>
              </a:lnSpc>
            </a:pPr>
            <a:r>
              <a:rPr lang="en-US" altLang="zh-TW" sz="3200" b="1" dirty="0" smtClean="0">
                <a:solidFill>
                  <a:schemeClr val="bg1"/>
                </a:solidFill>
                <a:latin typeface="+mn-lt"/>
              </a:rPr>
              <a:t>Frequency Distributions</a:t>
            </a:r>
          </a:p>
          <a:p>
            <a:pPr marR="0" algn="ctr" eaLnBrk="1" hangingPunct="1">
              <a:lnSpc>
                <a:spcPct val="90000"/>
              </a:lnSpc>
            </a:pPr>
            <a:r>
              <a:rPr lang="en-US" altLang="zh-TW" sz="3200" b="1" dirty="0" smtClean="0">
                <a:solidFill>
                  <a:schemeClr val="bg1"/>
                </a:solidFill>
                <a:latin typeface="+mn-lt"/>
              </a:rPr>
              <a:t>and Graphs</a:t>
            </a: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BBAE8F-668D-479B-9FB8-557B4C11C9CC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Categorical Frequency Distribution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209800"/>
            <a:ext cx="8077200" cy="3429000"/>
          </a:xfrm>
        </p:spPr>
        <p:txBody>
          <a:bodyPr>
            <a:normAutofit fontScale="92500"/>
          </a:bodyPr>
          <a:lstStyle/>
          <a:p>
            <a:pPr marL="0" indent="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/>
              <a:t>Twenty-five army indicates were given a blood test to determine their blood type.</a:t>
            </a:r>
          </a:p>
          <a:p>
            <a:pPr marL="0" indent="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900" dirty="0" smtClean="0"/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b="1" u="sng" dirty="0" smtClean="0"/>
              <a:t>Raw Data: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800" dirty="0" smtClean="0"/>
              <a:t>     A, B, B, AB, O, O, O, B, AB, B, B, B, O, A, O, 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TW" sz="2800" dirty="0" smtClean="0"/>
              <a:t>     A, O, O, O, AB, AB, A, O, B, A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900" dirty="0" smtClean="0"/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/>
              <a:t>Construct a frequency distribution for the data.</a:t>
            </a:r>
          </a:p>
        </p:txBody>
      </p:sp>
      <p:sp>
        <p:nvSpPr>
          <p:cNvPr id="1229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D59F3ACC-EB1D-452A-8BB2-3DAE49477269}" type="slidenum">
              <a:rPr lang="en-US" altLang="zh-TW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6096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altLang="zh-TW" sz="3600" b="1" i="1" kern="0" dirty="0">
                <a:latin typeface="+mn-lt"/>
              </a:rPr>
              <a:t>Example 2-1</a:t>
            </a:r>
            <a:endParaRPr lang="en-US" altLang="zh-TW" sz="3600" kern="0" dirty="0">
              <a:latin typeface="+mn-lt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ctr" eaLnBrk="1" hangingPunct="1"/>
            <a:r>
              <a:rPr lang="en-US" altLang="zh-TW" sz="3600" b="1" smtClean="0">
                <a:ea typeface="新細明體" charset="-120"/>
              </a:rPr>
              <a:t>Categorical Frequency Distribution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71600"/>
            <a:ext cx="8077200" cy="2209800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2800" smtClean="0"/>
              <a:t>Twenty-five army indicates were given a blood test to determine their blood type.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000" b="1" u="sng" smtClean="0"/>
              <a:t>Raw Data: 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smtClean="0"/>
              <a:t>         A, B, B, AB, O, O, O, B, AB, B, B, B, O, A, O,  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smtClean="0"/>
              <a:t>         A, O, O, O, AB, AB, A, O, B, A</a:t>
            </a:r>
          </a:p>
        </p:txBody>
      </p:sp>
      <p:sp>
        <p:nvSpPr>
          <p:cNvPr id="13340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333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06B50FCA-BB2E-45AB-BDF4-FB323656071C}" type="slidenum">
              <a:rPr lang="en-US" altLang="zh-TW"/>
              <a:pPr>
                <a:defRPr/>
              </a:pPr>
              <a:t>11</a:t>
            </a:fld>
            <a:endParaRPr lang="en-US" altLang="zh-TW"/>
          </a:p>
        </p:txBody>
      </p:sp>
      <p:graphicFrame>
        <p:nvGraphicFramePr>
          <p:cNvPr id="11304" name="Group 40"/>
          <p:cNvGraphicFramePr>
            <a:graphicFrameLocks noGrp="1"/>
          </p:cNvGraphicFramePr>
          <p:nvPr/>
        </p:nvGraphicFramePr>
        <p:xfrm>
          <a:off x="1828800" y="3657600"/>
          <a:ext cx="5638800" cy="2663952"/>
        </p:xfrm>
        <a:graphic>
          <a:graphicData uri="http://schemas.openxmlformats.org/drawingml/2006/table">
            <a:tbl>
              <a:tblPr/>
              <a:tblGrid>
                <a:gridCol w="1074738"/>
                <a:gridCol w="1135062"/>
                <a:gridCol w="1905000"/>
                <a:gridCol w="15240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Tally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Percent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AB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TW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TW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TW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41" name="Line 34"/>
          <p:cNvSpPr>
            <a:spLocks noChangeShapeType="1"/>
          </p:cNvSpPr>
          <p:nvPr/>
        </p:nvSpPr>
        <p:spPr bwMode="auto">
          <a:xfrm flipV="1">
            <a:off x="3032125" y="441960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42" name="Line 35"/>
          <p:cNvSpPr>
            <a:spLocks noChangeShapeType="1"/>
          </p:cNvSpPr>
          <p:nvPr/>
        </p:nvSpPr>
        <p:spPr bwMode="auto">
          <a:xfrm flipV="1">
            <a:off x="3016250" y="4924425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43" name="Line 41"/>
          <p:cNvSpPr>
            <a:spLocks noChangeShapeType="1"/>
          </p:cNvSpPr>
          <p:nvPr/>
        </p:nvSpPr>
        <p:spPr bwMode="auto">
          <a:xfrm flipV="1">
            <a:off x="3032125" y="5438775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905125" y="4264025"/>
            <a:ext cx="1069975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IIII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IIII II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IIII IIII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IIII</a:t>
            </a:r>
            <a:endParaRPr lang="en-US" altLang="zh-TW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95838" y="4267200"/>
            <a:ext cx="385762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5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7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9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4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24613" y="4267200"/>
            <a:ext cx="585787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20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28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36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16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1" grpId="0" animBg="1"/>
      <p:bldP spid="9242" grpId="0" animBg="1"/>
      <p:bldP spid="9243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Frequency Distribution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b="1" i="1" u="sng" dirty="0" smtClean="0">
                <a:ea typeface="新細明體" charset="-120"/>
              </a:rPr>
              <a:t>Relative Frequency</a:t>
            </a:r>
          </a:p>
          <a:p>
            <a:r>
              <a:rPr lang="en-US" altLang="zh-TW" dirty="0">
                <a:ea typeface="新細明體" charset="-120"/>
              </a:rPr>
              <a:t>The proportion of total observations that are in a given category.</a:t>
            </a:r>
          </a:p>
          <a:p>
            <a:endParaRPr lang="en-US" altLang="zh-TW" b="1" i="1" u="sng" dirty="0" smtClean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  <a:p>
            <a:endParaRPr lang="en-US" altLang="zh-TW" sz="3200" b="1" dirty="0" smtClean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365D-4495-46A7-924A-F36F75EDD42B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52800"/>
            <a:ext cx="4914900" cy="138112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074" y="4987970"/>
            <a:ext cx="6620924" cy="1723488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35091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Frequency Distribution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i="1" u="sng" dirty="0" smtClean="0">
                <a:ea typeface="新細明體" charset="-120"/>
              </a:rPr>
              <a:t>Developing </a:t>
            </a:r>
            <a:r>
              <a:rPr lang="en-US" altLang="zh-TW" i="1" u="sng" dirty="0">
                <a:ea typeface="新細明體" charset="-120"/>
              </a:rPr>
              <a:t>Frequency Distribution for </a:t>
            </a:r>
            <a:r>
              <a:rPr lang="en-US" altLang="zh-TW" b="1" i="1" u="sng" dirty="0">
                <a:solidFill>
                  <a:srgbClr val="C00000"/>
                </a:solidFill>
                <a:ea typeface="新細明體" charset="-120"/>
              </a:rPr>
              <a:t>Discrete</a:t>
            </a:r>
            <a:r>
              <a:rPr lang="en-US" altLang="zh-TW" b="1" i="1" u="sng" dirty="0">
                <a:ea typeface="新細明體" charset="-120"/>
              </a:rPr>
              <a:t> </a:t>
            </a:r>
            <a:r>
              <a:rPr lang="en-US" altLang="zh-TW" b="1" i="1" u="sng" dirty="0" smtClean="0">
                <a:ea typeface="新細明體" charset="-120"/>
              </a:rPr>
              <a:t>or </a:t>
            </a:r>
            <a:r>
              <a:rPr lang="en-US" altLang="zh-TW" b="1" i="1" u="sng" dirty="0" smtClean="0">
                <a:solidFill>
                  <a:srgbClr val="C00000"/>
                </a:solidFill>
                <a:ea typeface="新細明體" charset="-120"/>
              </a:rPr>
              <a:t>Category</a:t>
            </a:r>
            <a:r>
              <a:rPr lang="en-US" altLang="zh-TW" b="1" i="1" u="sng" dirty="0" smtClean="0">
                <a:ea typeface="新細明體" charset="-120"/>
              </a:rPr>
              <a:t> </a:t>
            </a:r>
            <a:r>
              <a:rPr lang="en-US" altLang="zh-TW" i="1" u="sng" dirty="0" smtClean="0">
                <a:ea typeface="新細明體" charset="-120"/>
              </a:rPr>
              <a:t>Data</a:t>
            </a:r>
            <a:endParaRPr lang="en-US" altLang="zh-TW" i="1" u="sng" dirty="0">
              <a:ea typeface="新細明體" charset="-120"/>
            </a:endParaRPr>
          </a:p>
          <a:p>
            <a:pPr lvl="1"/>
            <a:r>
              <a:rPr lang="en-US" altLang="zh-TW" sz="3200" dirty="0">
                <a:ea typeface="新細明體" charset="-120"/>
              </a:rPr>
              <a:t>List the possible values</a:t>
            </a:r>
          </a:p>
          <a:p>
            <a:pPr lvl="1"/>
            <a:r>
              <a:rPr lang="en-US" altLang="zh-TW" sz="3200" dirty="0" smtClean="0">
                <a:ea typeface="新細明體" charset="-120"/>
              </a:rPr>
              <a:t>Count </a:t>
            </a:r>
            <a:r>
              <a:rPr lang="en-US" altLang="zh-TW" sz="3200" dirty="0">
                <a:ea typeface="新細明體" charset="-120"/>
              </a:rPr>
              <a:t>the number of occurrences </a:t>
            </a:r>
            <a:r>
              <a:rPr lang="en-US" altLang="zh-TW" sz="3200" dirty="0" smtClean="0">
                <a:ea typeface="新細明體" charset="-120"/>
              </a:rPr>
              <a:t>at </a:t>
            </a:r>
            <a:r>
              <a:rPr lang="en-US" altLang="zh-TW" sz="3200" dirty="0">
                <a:ea typeface="新細明體" charset="-120"/>
              </a:rPr>
              <a:t>each value</a:t>
            </a:r>
          </a:p>
          <a:p>
            <a:pPr lvl="1"/>
            <a:r>
              <a:rPr lang="en-US" altLang="zh-TW" sz="3200" dirty="0" smtClean="0">
                <a:ea typeface="新細明體" charset="-120"/>
              </a:rPr>
              <a:t>Determine </a:t>
            </a:r>
            <a:r>
              <a:rPr lang="en-US" altLang="zh-TW" sz="3200" dirty="0">
                <a:ea typeface="新細明體" charset="-120"/>
              </a:rPr>
              <a:t>the relative </a:t>
            </a:r>
            <a:r>
              <a:rPr lang="en-US" altLang="zh-TW" sz="3200" dirty="0" smtClean="0">
                <a:ea typeface="新細明體" charset="-120"/>
              </a:rPr>
              <a:t>frequencies</a:t>
            </a:r>
            <a:endParaRPr lang="en-US" altLang="zh-TW" sz="3200" b="1" dirty="0" smtClean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365D-4495-46A7-924A-F36F75EDD42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47387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8534400" cy="1371600"/>
          </a:xfrm>
        </p:spPr>
        <p:txBody>
          <a:bodyPr/>
          <a:lstStyle/>
          <a:p>
            <a:pPr eaLnBrk="1" hangingPunct="1"/>
            <a:r>
              <a:rPr lang="en-US" altLang="zh-TW" sz="3600" b="1" u="sng" smtClean="0">
                <a:ea typeface="新細明體" charset="-120"/>
              </a:rPr>
              <a:t>Example 2-2 </a:t>
            </a:r>
            <a:r>
              <a:rPr lang="en-US" altLang="zh-TW" sz="3600" smtClean="0">
                <a:ea typeface="新細明體" charset="-120"/>
              </a:rPr>
              <a:t>: Numerical data </a:t>
            </a:r>
            <a:r>
              <a:rPr lang="en-US" altLang="zh-TW" sz="2400" smtClean="0">
                <a:ea typeface="新細明體" charset="-120"/>
              </a:rPr>
              <a:t> </a:t>
            </a:r>
            <a:r>
              <a:rPr lang="en-US" altLang="zh-TW" sz="3600" smtClean="0">
                <a:ea typeface="新細明體" charset="-120"/>
              </a:rPr>
              <a:t/>
            </a:r>
            <a:br>
              <a:rPr lang="en-US" altLang="zh-TW" sz="3600" smtClean="0">
                <a:ea typeface="新細明體" charset="-120"/>
              </a:rPr>
            </a:br>
            <a:r>
              <a:rPr lang="en-US" altLang="zh-TW" sz="2800" b="1" smtClean="0">
                <a:ea typeface="新細明體" charset="-120"/>
              </a:rPr>
              <a:t>Constructing a Grouped Frequency Distribution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077200" cy="4191000"/>
          </a:xfrm>
        </p:spPr>
        <p:txBody>
          <a:bodyPr>
            <a:normAutofit fontScale="85000" lnSpcReduction="10000"/>
          </a:bodyPr>
          <a:lstStyle/>
          <a:p>
            <a:pPr marL="0" indent="0" eaLnBrk="1" fontAlgn="auto" hangingPunct="1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/>
              <a:t>The following data represent the record high temperatures for each of the 50 states. Construct a grouped frequency distribution for the data using </a:t>
            </a:r>
            <a:r>
              <a:rPr lang="en-US" altLang="zh-TW" sz="2800" b="1" u="sng" dirty="0" smtClean="0"/>
              <a:t>7 classes</a:t>
            </a:r>
            <a:r>
              <a:rPr lang="en-US" altLang="zh-TW" sz="2800" dirty="0" smtClean="0"/>
              <a:t>.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1800" dirty="0" smtClean="0"/>
          </a:p>
          <a:p>
            <a:pPr marL="0" indent="0" algn="ctr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400" dirty="0" smtClean="0"/>
              <a:t>112   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100</a:t>
            </a:r>
            <a:r>
              <a:rPr lang="en-US" altLang="zh-TW" sz="2400" dirty="0" smtClean="0"/>
              <a:t>   127   120   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134</a:t>
            </a:r>
            <a:r>
              <a:rPr lang="en-US" altLang="zh-TW" sz="2400" dirty="0" smtClean="0"/>
              <a:t>   118   105   110   109   112   </a:t>
            </a:r>
          </a:p>
          <a:p>
            <a:pPr marL="0" indent="0" algn="ctr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400" dirty="0" smtClean="0"/>
              <a:t>110   118   117   116   118   122   114   114   105   109</a:t>
            </a:r>
          </a:p>
          <a:p>
            <a:pPr marL="0" indent="0" algn="ctr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400" dirty="0" smtClean="0"/>
              <a:t>107   112   114   115   118   117   118   122   106   110</a:t>
            </a:r>
          </a:p>
          <a:p>
            <a:pPr marL="0" indent="0" algn="ctr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400" dirty="0" smtClean="0"/>
              <a:t>116   108   110   121   113   120   119   111   104   111</a:t>
            </a:r>
          </a:p>
          <a:p>
            <a:pPr marL="0" indent="0" algn="ctr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400" dirty="0" smtClean="0"/>
              <a:t>120   113   120   117   105   110   118   112   114   114</a:t>
            </a:r>
          </a:p>
        </p:txBody>
      </p:sp>
      <p:sp>
        <p:nvSpPr>
          <p:cNvPr id="1434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BCFE2FD0-86DA-48E2-A545-99BB0A8AF2E7}" type="slidenum">
              <a:rPr lang="en-US" altLang="zh-TW"/>
              <a:pPr>
                <a:defRPr/>
              </a:pPr>
              <a:t>14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1814513"/>
          <a:ext cx="7239000" cy="3474720"/>
        </p:xfrm>
        <a:graphic>
          <a:graphicData uri="http://schemas.openxmlformats.org/drawingml/2006/table">
            <a:tbl>
              <a:tblPr/>
              <a:tblGrid>
                <a:gridCol w="1741488"/>
                <a:gridCol w="2068512"/>
                <a:gridCol w="1676400"/>
                <a:gridCol w="1752600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Limits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Cumulative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100 - 104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105 - 109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110 - 114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115 - 119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120 - 124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125 - 129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130 - 134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858000" y="2659063"/>
            <a:ext cx="5334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2400"/>
              <a:t>2</a:t>
            </a:r>
          </a:p>
          <a:p>
            <a:pPr algn="r"/>
            <a:r>
              <a:rPr lang="en-US" altLang="zh-TW" sz="2400"/>
              <a:t>10</a:t>
            </a:r>
          </a:p>
          <a:p>
            <a:pPr algn="r"/>
            <a:r>
              <a:rPr lang="en-US" altLang="zh-TW" sz="2400"/>
              <a:t>28</a:t>
            </a:r>
          </a:p>
          <a:p>
            <a:pPr algn="r"/>
            <a:r>
              <a:rPr lang="en-US" altLang="zh-TW" sz="2400"/>
              <a:t>41</a:t>
            </a:r>
          </a:p>
          <a:p>
            <a:pPr algn="r"/>
            <a:r>
              <a:rPr lang="en-US" altLang="zh-TW" sz="2400"/>
              <a:t>48</a:t>
            </a:r>
          </a:p>
          <a:p>
            <a:pPr algn="r"/>
            <a:r>
              <a:rPr lang="en-US" altLang="zh-TW" sz="2400"/>
              <a:t>49</a:t>
            </a:r>
          </a:p>
          <a:p>
            <a:pPr algn="r"/>
            <a:r>
              <a:rPr lang="en-US" altLang="zh-TW" sz="2400"/>
              <a:t>50</a:t>
            </a:r>
          </a:p>
        </p:txBody>
      </p:sp>
      <p:sp>
        <p:nvSpPr>
          <p:cNvPr id="17428" name="TextBox 7"/>
          <p:cNvSpPr txBox="1">
            <a:spLocks noChangeArrowheads="1"/>
          </p:cNvSpPr>
          <p:nvPr/>
        </p:nvSpPr>
        <p:spPr bwMode="auto">
          <a:xfrm>
            <a:off x="2514600" y="2655888"/>
            <a:ext cx="1998663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  99.5 - 104.5</a:t>
            </a:r>
          </a:p>
          <a:p>
            <a:pPr algn="ctr"/>
            <a:r>
              <a:rPr lang="en-US" altLang="zh-TW" sz="2400"/>
              <a:t>104.5 - 109.5</a:t>
            </a:r>
          </a:p>
          <a:p>
            <a:pPr algn="ctr"/>
            <a:r>
              <a:rPr lang="en-US" altLang="zh-TW" sz="2400"/>
              <a:t>109.5 - 114.5</a:t>
            </a:r>
          </a:p>
          <a:p>
            <a:pPr algn="ctr"/>
            <a:r>
              <a:rPr lang="en-US" altLang="zh-TW" sz="2400"/>
              <a:t>114.5 - 119.5</a:t>
            </a:r>
          </a:p>
          <a:p>
            <a:pPr algn="ctr"/>
            <a:r>
              <a:rPr lang="en-US" altLang="zh-TW" sz="2400"/>
              <a:t>119.5 - 124.5</a:t>
            </a:r>
          </a:p>
          <a:p>
            <a:pPr algn="ctr"/>
            <a:r>
              <a:rPr lang="en-US" altLang="zh-TW" sz="2400"/>
              <a:t>124.5 - 129.5</a:t>
            </a:r>
          </a:p>
          <a:p>
            <a:pPr algn="ctr"/>
            <a:r>
              <a:rPr lang="en-US" altLang="zh-TW" sz="2400"/>
              <a:t>129.5 - 134.5</a:t>
            </a:r>
          </a:p>
        </p:txBody>
      </p:sp>
      <p:sp>
        <p:nvSpPr>
          <p:cNvPr id="17429" name="TextBox 8"/>
          <p:cNvSpPr txBox="1">
            <a:spLocks noChangeArrowheads="1"/>
          </p:cNvSpPr>
          <p:nvPr/>
        </p:nvSpPr>
        <p:spPr bwMode="auto">
          <a:xfrm>
            <a:off x="5173663" y="2655888"/>
            <a:ext cx="52705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8</a:t>
            </a:r>
          </a:p>
          <a:p>
            <a:pPr algn="ctr"/>
            <a:r>
              <a:rPr lang="en-US" altLang="zh-TW" sz="2400"/>
              <a:t>18</a:t>
            </a:r>
          </a:p>
          <a:p>
            <a:pPr algn="ctr"/>
            <a:r>
              <a:rPr lang="en-US" altLang="zh-TW" sz="2400"/>
              <a:t>13</a:t>
            </a:r>
          </a:p>
          <a:p>
            <a:pPr algn="ctr"/>
            <a:r>
              <a:rPr lang="en-US" altLang="zh-TW" sz="2400"/>
              <a:t>7</a:t>
            </a:r>
          </a:p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1</a:t>
            </a:r>
          </a:p>
        </p:txBody>
      </p:sp>
      <p:sp>
        <p:nvSpPr>
          <p:cNvPr id="174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458200" cy="990600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ea typeface="新細明體" charset="-120"/>
              </a:rPr>
              <a:t>Constructing a Grouped Frequency Distribution</a:t>
            </a:r>
            <a:endParaRPr lang="en-US" altLang="zh-TW" sz="2800" smtClean="0">
              <a:ea typeface="新細明體" charset="-120"/>
            </a:endParaRPr>
          </a:p>
        </p:txBody>
      </p:sp>
      <p:sp>
        <p:nvSpPr>
          <p:cNvPr id="1538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538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FBE454B7-E2B3-435D-BA4B-CFD80CBDE5CE}" type="slidenum">
              <a:rPr lang="en-US" altLang="zh-TW"/>
              <a:pPr>
                <a:defRPr/>
              </a:pPr>
              <a:t>15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ea typeface="新細明體" charset="-120"/>
              </a:rPr>
              <a:t>Constructing a Grouped Frequency Distribution</a:t>
            </a:r>
          </a:p>
        </p:txBody>
      </p:sp>
      <p:sp>
        <p:nvSpPr>
          <p:cNvPr id="18435" name="內容版面配置區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19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TW" smtClean="0">
                <a:solidFill>
                  <a:srgbClr val="FF3300"/>
                </a:solidFill>
              </a:rPr>
              <a:t>STEP 1</a:t>
            </a:r>
            <a:r>
              <a:rPr lang="en-US" altLang="zh-TW" smtClean="0"/>
              <a:t>  Determine the classes.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TW" smtClean="0">
                <a:solidFill>
                  <a:srgbClr val="FF3300"/>
                </a:solidFill>
              </a:rPr>
              <a:t>STEP 2</a:t>
            </a:r>
            <a:r>
              <a:rPr lang="en-US" altLang="zh-TW" smtClean="0"/>
              <a:t>  Tally the data.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TW" smtClean="0">
                <a:solidFill>
                  <a:srgbClr val="FF3300"/>
                </a:solidFill>
              </a:rPr>
              <a:t>STEP 3</a:t>
            </a:r>
            <a:r>
              <a:rPr lang="en-US" altLang="zh-TW" smtClean="0"/>
              <a:t>  Find the frequencies.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TW" smtClean="0">
                <a:solidFill>
                  <a:srgbClr val="FF3300"/>
                </a:solidFill>
              </a:rPr>
              <a:t>STEP 4</a:t>
            </a:r>
            <a:r>
              <a:rPr lang="en-US" altLang="zh-TW" smtClean="0"/>
              <a:t>  Find the cumulative frequencies</a:t>
            </a:r>
            <a:endParaRPr lang="zh-TW" altLang="en-US" smtClean="0"/>
          </a:p>
        </p:txBody>
      </p:sp>
      <p:sp>
        <p:nvSpPr>
          <p:cNvPr id="16387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08BADD16-866F-4CE5-BB4F-0EC69FA05369}" type="slidenum">
              <a:rPr lang="en-US" altLang="zh-TW"/>
              <a:pPr>
                <a:defRPr/>
              </a:pPr>
              <a:t>16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82000" cy="990600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ea typeface="新細明體" charset="-120"/>
              </a:rPr>
              <a:t>Constructing a Grouped Frequency Distribution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229600" cy="4648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mtClean="0">
                <a:solidFill>
                  <a:srgbClr val="FF3300"/>
                </a:solidFill>
              </a:rPr>
              <a:t>STEP 1</a:t>
            </a:r>
            <a:r>
              <a:rPr lang="en-US" altLang="zh-TW" smtClean="0"/>
              <a:t>  Determine the classes.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1400" smtClean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smtClean="0"/>
              <a:t>Find the class width by dividing the range by the number of classes 7.</a:t>
            </a:r>
          </a:p>
          <a:p>
            <a:pPr marL="1303338" lvl="2" indent="-3429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3200" i="1" smtClean="0"/>
              <a:t>Range</a:t>
            </a:r>
            <a:r>
              <a:rPr lang="en-US" altLang="zh-TW" sz="3200" smtClean="0"/>
              <a:t> = </a:t>
            </a:r>
            <a:r>
              <a:rPr lang="en-US" altLang="zh-TW" sz="3200" i="1" smtClean="0"/>
              <a:t>High</a:t>
            </a:r>
            <a:r>
              <a:rPr lang="en-US" altLang="zh-TW" sz="3200" smtClean="0"/>
              <a:t> – </a:t>
            </a:r>
            <a:r>
              <a:rPr lang="en-US" altLang="zh-TW" sz="3200" i="1" smtClean="0"/>
              <a:t>Low</a:t>
            </a:r>
            <a:r>
              <a:rPr lang="en-US" altLang="zh-TW" sz="3200" smtClean="0"/>
              <a:t> </a:t>
            </a:r>
          </a:p>
          <a:p>
            <a:pPr marL="2060575" lvl="4" indent="233363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3200" smtClean="0"/>
              <a:t>= 134 – 100 = 34</a:t>
            </a:r>
          </a:p>
          <a:p>
            <a:pPr marL="1303338" lvl="2" indent="-3429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2000" smtClean="0"/>
          </a:p>
          <a:p>
            <a:pPr marL="1303338" lvl="2" indent="-3429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3200" i="1" smtClean="0"/>
              <a:t>Width</a:t>
            </a:r>
            <a:r>
              <a:rPr lang="en-US" altLang="zh-TW" sz="3200" smtClean="0"/>
              <a:t> = </a:t>
            </a:r>
            <a:r>
              <a:rPr lang="en-US" altLang="zh-TW" sz="3200" i="1" smtClean="0"/>
              <a:t>Range</a:t>
            </a:r>
            <a:r>
              <a:rPr lang="en-US" altLang="zh-TW" sz="3200" smtClean="0"/>
              <a:t>/7 = 34/7 = 5</a:t>
            </a:r>
          </a:p>
          <a:p>
            <a:pPr marL="1303338" lvl="2" indent="-3429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1600" smtClean="0"/>
          </a:p>
          <a:p>
            <a:pPr marL="1303338" lvl="2" indent="-3429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sz="800" smtClean="0"/>
          </a:p>
          <a:p>
            <a:pPr marL="0" indent="0"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 b="1" u="sng" smtClean="0"/>
              <a:t>Rounding Rule</a:t>
            </a:r>
            <a:r>
              <a:rPr lang="en-US" altLang="zh-TW" sz="2800" smtClean="0"/>
              <a:t>: Always round up if a remainder.</a:t>
            </a:r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720CEF95-7DDE-4B4D-AE43-8C295F91B8E7}" type="slidenum">
              <a:rPr lang="en-US" altLang="zh-TW"/>
              <a:pPr>
                <a:defRPr/>
              </a:pPr>
              <a:t>17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05800" cy="990600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ea typeface="新細明體" charset="-120"/>
              </a:rPr>
              <a:t>Constructing a Grouped Frequency Distribution</a:t>
            </a:r>
            <a:endParaRPr lang="en-US" altLang="zh-TW" sz="2800" smtClean="0">
              <a:ea typeface="新細明體" charset="-12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382000" cy="1600200"/>
          </a:xfrm>
        </p:spPr>
        <p:txBody>
          <a:bodyPr>
            <a:normAutofit fontScale="85000" lnSpcReduction="10000"/>
          </a:bodyPr>
          <a:lstStyle/>
          <a:p>
            <a:pPr marL="231775" indent="-23177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/>
              <a:t>For convenience sake, we will choose the lowest data value, 100, for the first lower class limit.  </a:t>
            </a:r>
          </a:p>
          <a:p>
            <a:pPr marL="231775" indent="-23177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/>
              <a:t>The subsequent lower class limits are found by adding the width to the previous lower class limits.</a:t>
            </a:r>
            <a:endParaRPr lang="en-US" altLang="zh-TW" sz="800" dirty="0" smtClean="0"/>
          </a:p>
        </p:txBody>
      </p:sp>
      <p:sp>
        <p:nvSpPr>
          <p:cNvPr id="1844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843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CB3E4A0A-AD24-45AC-A178-F58A34EBE6B1}" type="slidenum">
              <a:rPr lang="en-US" altLang="zh-TW"/>
              <a:pPr>
                <a:defRPr/>
              </a:pPr>
              <a:t>18</a:t>
            </a:fld>
            <a:endParaRPr lang="en-US" altLang="zh-TW" dirty="0"/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838200" y="3429000"/>
            <a:ext cx="20574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u="sng"/>
              <a:t>Class Limits</a:t>
            </a:r>
          </a:p>
          <a:p>
            <a:r>
              <a:rPr lang="en-US" altLang="zh-TW" sz="2400"/>
              <a:t>  100 -</a:t>
            </a:r>
          </a:p>
          <a:p>
            <a:r>
              <a:rPr lang="en-US" altLang="zh-TW" sz="2400"/>
              <a:t>  105 -</a:t>
            </a:r>
          </a:p>
          <a:p>
            <a:r>
              <a:rPr lang="en-US" altLang="zh-TW" sz="2400"/>
              <a:t>  110 -</a:t>
            </a:r>
          </a:p>
          <a:p>
            <a:r>
              <a:rPr lang="en-US" altLang="zh-TW" sz="2400"/>
              <a:t>  115 -</a:t>
            </a:r>
          </a:p>
          <a:p>
            <a:r>
              <a:rPr lang="en-US" altLang="zh-TW" sz="2400"/>
              <a:t>  120 -</a:t>
            </a:r>
          </a:p>
          <a:p>
            <a:r>
              <a:rPr lang="en-US" altLang="zh-TW" sz="2400"/>
              <a:t>  125 -</a:t>
            </a:r>
          </a:p>
          <a:p>
            <a:r>
              <a:rPr lang="en-US" altLang="zh-TW" sz="2400"/>
              <a:t>  130 -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752600" y="3797300"/>
            <a:ext cx="8382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/>
              <a:t>104</a:t>
            </a:r>
          </a:p>
          <a:p>
            <a:r>
              <a:rPr lang="en-US" altLang="zh-TW" sz="2400"/>
              <a:t>109</a:t>
            </a:r>
          </a:p>
          <a:p>
            <a:r>
              <a:rPr lang="en-US" altLang="zh-TW" sz="2400"/>
              <a:t>114</a:t>
            </a:r>
          </a:p>
          <a:p>
            <a:r>
              <a:rPr lang="en-US" altLang="zh-TW" sz="2400"/>
              <a:t>119</a:t>
            </a:r>
          </a:p>
          <a:p>
            <a:r>
              <a:rPr lang="en-US" altLang="zh-TW" sz="2400"/>
              <a:t>124</a:t>
            </a:r>
          </a:p>
          <a:p>
            <a:r>
              <a:rPr lang="en-US" altLang="zh-TW" sz="2400"/>
              <a:t>129</a:t>
            </a:r>
          </a:p>
          <a:p>
            <a:r>
              <a:rPr lang="en-US" altLang="zh-TW" sz="2400"/>
              <a:t>134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2819400" y="3581400"/>
            <a:ext cx="59436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1463" indent="-271463">
              <a:spcBef>
                <a:spcPct val="50000"/>
              </a:spcBef>
              <a:buClr>
                <a:schemeClr val="bg2">
                  <a:lumMod val="25000"/>
                </a:schemeClr>
              </a:buClr>
              <a:buSzPct val="75000"/>
              <a:buFont typeface="Wingdings" pitchFamily="2" charset="2"/>
              <a:buChar char="n"/>
              <a:defRPr/>
            </a:pPr>
            <a:r>
              <a:rPr lang="en-US" altLang="zh-TW" sz="2400" dirty="0">
                <a:latin typeface="Arial" pitchFamily="34" charset="0"/>
              </a:rPr>
              <a:t>The first upper class limit is one less than the next lower class limit.</a:t>
            </a:r>
          </a:p>
          <a:p>
            <a:pPr marL="271463" indent="-271463">
              <a:spcBef>
                <a:spcPct val="50000"/>
              </a:spcBef>
              <a:buClr>
                <a:schemeClr val="bg2">
                  <a:lumMod val="25000"/>
                </a:schemeClr>
              </a:buClr>
              <a:buSzPct val="75000"/>
              <a:buFont typeface="Wingdings" pitchFamily="2" charset="2"/>
              <a:buChar char="n"/>
              <a:defRPr/>
            </a:pPr>
            <a:r>
              <a:rPr lang="en-US" altLang="zh-TW" sz="2400" dirty="0">
                <a:latin typeface="Arial" pitchFamily="34" charset="0"/>
              </a:rPr>
              <a:t>The subsequent upper class limits are found by adding the width to the previous upper class limits.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05800" cy="990600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ea typeface="新細明體" charset="-120"/>
              </a:rPr>
              <a:t>Constructing a Grouped Frequency Distribution</a:t>
            </a:r>
            <a:endParaRPr lang="en-US" altLang="zh-TW" sz="2800" smtClean="0">
              <a:ea typeface="新細明體" charset="-12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1219200"/>
          </a:xfrm>
        </p:spPr>
        <p:txBody>
          <a:bodyPr>
            <a:normAutofit lnSpcReduction="10000"/>
          </a:bodyPr>
          <a:lstStyle/>
          <a:p>
            <a:pPr marL="231775" indent="-23177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/>
              <a:t>The class boundary is midway between an upper class limit and a subsequent lower class limit.  104,104.5,105</a:t>
            </a:r>
            <a:endParaRPr lang="en-US" altLang="zh-TW" sz="800" dirty="0" smtClean="0"/>
          </a:p>
        </p:txBody>
      </p:sp>
      <p:sp>
        <p:nvSpPr>
          <p:cNvPr id="1947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947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35C22F5F-54CA-49E1-878F-980BB23D10AA}" type="slidenum">
              <a:rPr lang="en-US" altLang="zh-TW"/>
              <a:pPr>
                <a:defRPr/>
              </a:pPr>
              <a:t>19</a:t>
            </a:fld>
            <a:endParaRPr lang="en-US" altLang="zh-TW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000" y="2819400"/>
          <a:ext cx="7239000" cy="3474720"/>
        </p:xfrm>
        <a:graphic>
          <a:graphicData uri="http://schemas.openxmlformats.org/drawingml/2006/table">
            <a:tbl>
              <a:tblPr/>
              <a:tblGrid>
                <a:gridCol w="1741488"/>
                <a:gridCol w="2068512"/>
                <a:gridCol w="1676400"/>
                <a:gridCol w="1752600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Limits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Cumulative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100 - 104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105 - 109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110 - 114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115 - 119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120 - 124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125 - 129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130 - 134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14600" y="3657600"/>
            <a:ext cx="1998663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  99.5 - 104.5</a:t>
            </a:r>
          </a:p>
          <a:p>
            <a:pPr algn="ctr"/>
            <a:r>
              <a:rPr lang="en-US" altLang="zh-TW" sz="2400"/>
              <a:t>104.5 - 109.5</a:t>
            </a:r>
          </a:p>
          <a:p>
            <a:pPr algn="ctr"/>
            <a:r>
              <a:rPr lang="en-US" altLang="zh-TW" sz="2400"/>
              <a:t>109.5 - 114.5</a:t>
            </a:r>
          </a:p>
          <a:p>
            <a:pPr algn="ctr"/>
            <a:r>
              <a:rPr lang="en-US" altLang="zh-TW" sz="2400"/>
              <a:t>114.5 - 119.5</a:t>
            </a:r>
          </a:p>
          <a:p>
            <a:pPr algn="ctr"/>
            <a:r>
              <a:rPr lang="en-US" altLang="zh-TW" sz="2400"/>
              <a:t>119.5 - 124.5</a:t>
            </a:r>
          </a:p>
          <a:p>
            <a:pPr algn="ctr"/>
            <a:r>
              <a:rPr lang="en-US" altLang="zh-TW" sz="2400"/>
              <a:t>124.5 - 129.5</a:t>
            </a:r>
          </a:p>
          <a:p>
            <a:pPr algn="ctr"/>
            <a:r>
              <a:rPr lang="en-US" altLang="zh-TW" sz="2400"/>
              <a:t>129.5 - 134.5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AED3D6-D63E-4B73-8CAB-C813AAE257F8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7" b="31111"/>
          <a:stretch/>
        </p:blipFill>
        <p:spPr>
          <a:xfrm>
            <a:off x="914400" y="0"/>
            <a:ext cx="79248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0604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458200" cy="990600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ea typeface="新細明體" charset="-120"/>
              </a:rPr>
              <a:t>Constructing a Grouped Frequency Distribution</a:t>
            </a:r>
            <a:endParaRPr lang="en-US" altLang="zh-TW" sz="2800" smtClean="0">
              <a:ea typeface="新細明體" charset="-12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382000" cy="12192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mtClean="0">
                <a:solidFill>
                  <a:srgbClr val="FF3300"/>
                </a:solidFill>
              </a:rPr>
              <a:t>STEP 2</a:t>
            </a:r>
            <a:r>
              <a:rPr lang="en-US" altLang="zh-TW" smtClean="0"/>
              <a:t>  Tally the data.</a:t>
            </a:r>
          </a:p>
          <a:p>
            <a:pPr marL="231775" indent="-231775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mtClean="0">
                <a:solidFill>
                  <a:srgbClr val="FF3300"/>
                </a:solidFill>
              </a:rPr>
              <a:t>STEP 3</a:t>
            </a:r>
            <a:r>
              <a:rPr lang="en-US" altLang="zh-TW" smtClean="0"/>
              <a:t>  Find the frequencies.</a:t>
            </a:r>
          </a:p>
        </p:txBody>
      </p:sp>
      <p:sp>
        <p:nvSpPr>
          <p:cNvPr id="20504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050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4551916D-C06F-43D9-8FCE-0FAFDFBD1EDC}" type="slidenum">
              <a:rPr lang="en-US" altLang="zh-TW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81600" y="3657600"/>
            <a:ext cx="5270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8</a:t>
            </a:r>
          </a:p>
          <a:p>
            <a:pPr algn="ctr"/>
            <a:r>
              <a:rPr lang="en-US" altLang="zh-TW" sz="2400"/>
              <a:t>18</a:t>
            </a:r>
          </a:p>
          <a:p>
            <a:pPr algn="ctr"/>
            <a:r>
              <a:rPr lang="en-US" altLang="zh-TW" sz="2400"/>
              <a:t>13</a:t>
            </a:r>
          </a:p>
          <a:p>
            <a:pPr algn="ctr"/>
            <a:r>
              <a:rPr lang="en-US" altLang="zh-TW" sz="2400"/>
              <a:t>7</a:t>
            </a:r>
          </a:p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62000" y="2819400"/>
          <a:ext cx="7239000" cy="3474720"/>
        </p:xfrm>
        <a:graphic>
          <a:graphicData uri="http://schemas.openxmlformats.org/drawingml/2006/table">
            <a:tbl>
              <a:tblPr/>
              <a:tblGrid>
                <a:gridCol w="1741488"/>
                <a:gridCol w="2068512"/>
                <a:gridCol w="1676400"/>
                <a:gridCol w="1752600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Limits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Cumulative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100 - 104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105 - 109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110 - 114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115 - 119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120 - 124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125 - 129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130 - 134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52" name="TextBox 8"/>
          <p:cNvSpPr txBox="1">
            <a:spLocks noChangeArrowheads="1"/>
          </p:cNvSpPr>
          <p:nvPr/>
        </p:nvSpPr>
        <p:spPr bwMode="auto">
          <a:xfrm>
            <a:off x="2514600" y="3657600"/>
            <a:ext cx="1998663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  99.5 - 104.5</a:t>
            </a:r>
          </a:p>
          <a:p>
            <a:pPr algn="ctr"/>
            <a:r>
              <a:rPr lang="en-US" altLang="zh-TW" sz="2400"/>
              <a:t>104.5 - 109.5</a:t>
            </a:r>
          </a:p>
          <a:p>
            <a:pPr algn="ctr"/>
            <a:r>
              <a:rPr lang="en-US" altLang="zh-TW" sz="2400"/>
              <a:t>109.5 - 114.5</a:t>
            </a:r>
          </a:p>
          <a:p>
            <a:pPr algn="ctr"/>
            <a:r>
              <a:rPr lang="en-US" altLang="zh-TW" sz="2400"/>
              <a:t>114.5 - 119.5</a:t>
            </a:r>
          </a:p>
          <a:p>
            <a:pPr algn="ctr"/>
            <a:r>
              <a:rPr lang="en-US" altLang="zh-TW" sz="2400"/>
              <a:t>119.5 - 124.5</a:t>
            </a:r>
          </a:p>
          <a:p>
            <a:pPr algn="ctr"/>
            <a:r>
              <a:rPr lang="en-US" altLang="zh-TW" sz="2400"/>
              <a:t>124.5 - 129.5</a:t>
            </a:r>
          </a:p>
          <a:p>
            <a:pPr algn="ctr"/>
            <a:r>
              <a:rPr lang="en-US" altLang="zh-TW" sz="2400"/>
              <a:t>129.5 - 134.5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2805113"/>
          <a:ext cx="7239000" cy="3474720"/>
        </p:xfrm>
        <a:graphic>
          <a:graphicData uri="http://schemas.openxmlformats.org/drawingml/2006/table">
            <a:tbl>
              <a:tblPr/>
              <a:tblGrid>
                <a:gridCol w="1741488"/>
                <a:gridCol w="2068512"/>
                <a:gridCol w="1676400"/>
                <a:gridCol w="1752600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Limits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Cumulative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100 - 104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105 - 109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110 - 114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115 - 119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120 - 124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125 - 129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130 - 134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5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458200" cy="990600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ea typeface="新細明體" charset="-120"/>
              </a:rPr>
              <a:t>Constructing a Grouped Frequency Distribution</a:t>
            </a:r>
            <a:endParaRPr lang="en-US" altLang="zh-TW" sz="2800" smtClean="0">
              <a:ea typeface="新細明體" charset="-120"/>
            </a:endParaRPr>
          </a:p>
        </p:txBody>
      </p:sp>
      <p:sp>
        <p:nvSpPr>
          <p:cNvPr id="2357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1219200"/>
          </a:xfrm>
        </p:spPr>
        <p:txBody>
          <a:bodyPr/>
          <a:lstStyle/>
          <a:p>
            <a:pPr marL="231775" indent="-231775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mtClean="0">
                <a:solidFill>
                  <a:srgbClr val="FF3300"/>
                </a:solidFill>
              </a:rPr>
              <a:t>STEP 4</a:t>
            </a:r>
            <a:r>
              <a:rPr lang="en-US" altLang="zh-TW" smtClean="0"/>
              <a:t>  Find the cumulative frequencies by keeping a running total of the frequencies.</a:t>
            </a:r>
          </a:p>
        </p:txBody>
      </p:sp>
      <p:sp>
        <p:nvSpPr>
          <p:cNvPr id="21528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1527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5BFD9682-BD12-4226-8DB9-570ED78A1B72}" type="slidenum">
              <a:rPr lang="en-US" altLang="zh-TW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858000" y="3649663"/>
            <a:ext cx="5334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2400"/>
              <a:t>2</a:t>
            </a:r>
          </a:p>
          <a:p>
            <a:pPr algn="r"/>
            <a:r>
              <a:rPr lang="en-US" altLang="zh-TW" sz="2400"/>
              <a:t>10</a:t>
            </a:r>
          </a:p>
          <a:p>
            <a:pPr algn="r"/>
            <a:r>
              <a:rPr lang="en-US" altLang="zh-TW" sz="2400"/>
              <a:t>28</a:t>
            </a:r>
          </a:p>
          <a:p>
            <a:pPr algn="r"/>
            <a:r>
              <a:rPr lang="en-US" altLang="zh-TW" sz="2400"/>
              <a:t>41</a:t>
            </a:r>
          </a:p>
          <a:p>
            <a:pPr algn="r"/>
            <a:r>
              <a:rPr lang="en-US" altLang="zh-TW" sz="2400"/>
              <a:t>48</a:t>
            </a:r>
          </a:p>
          <a:p>
            <a:pPr algn="r"/>
            <a:r>
              <a:rPr lang="en-US" altLang="zh-TW" sz="2400"/>
              <a:t>49</a:t>
            </a:r>
          </a:p>
          <a:p>
            <a:pPr algn="r"/>
            <a:r>
              <a:rPr lang="en-US" altLang="zh-TW" sz="2400"/>
              <a:t>50</a:t>
            </a:r>
          </a:p>
        </p:txBody>
      </p:sp>
      <p:sp>
        <p:nvSpPr>
          <p:cNvPr id="23576" name="TextBox 7"/>
          <p:cNvSpPr txBox="1">
            <a:spLocks noChangeArrowheads="1"/>
          </p:cNvSpPr>
          <p:nvPr/>
        </p:nvSpPr>
        <p:spPr bwMode="auto">
          <a:xfrm>
            <a:off x="2514600" y="3646488"/>
            <a:ext cx="1998663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  99.5 - 104.5</a:t>
            </a:r>
          </a:p>
          <a:p>
            <a:pPr algn="ctr"/>
            <a:r>
              <a:rPr lang="en-US" altLang="zh-TW" sz="2400"/>
              <a:t>104.5 - 109.5</a:t>
            </a:r>
          </a:p>
          <a:p>
            <a:pPr algn="ctr"/>
            <a:r>
              <a:rPr lang="en-US" altLang="zh-TW" sz="2400"/>
              <a:t>109.5 - 114.5</a:t>
            </a:r>
          </a:p>
          <a:p>
            <a:pPr algn="ctr"/>
            <a:r>
              <a:rPr lang="en-US" altLang="zh-TW" sz="2400"/>
              <a:t>114.5 - 119.5</a:t>
            </a:r>
          </a:p>
          <a:p>
            <a:pPr algn="ctr"/>
            <a:r>
              <a:rPr lang="en-US" altLang="zh-TW" sz="2400"/>
              <a:t>119.5 - 124.5</a:t>
            </a:r>
          </a:p>
          <a:p>
            <a:pPr algn="ctr"/>
            <a:r>
              <a:rPr lang="en-US" altLang="zh-TW" sz="2400"/>
              <a:t>124.5 - 129.5</a:t>
            </a:r>
          </a:p>
          <a:p>
            <a:pPr algn="ctr"/>
            <a:r>
              <a:rPr lang="en-US" altLang="zh-TW" sz="2400"/>
              <a:t>129.5 - 134.5</a:t>
            </a:r>
          </a:p>
        </p:txBody>
      </p:sp>
      <p:sp>
        <p:nvSpPr>
          <p:cNvPr id="23577" name="TextBox 8"/>
          <p:cNvSpPr txBox="1">
            <a:spLocks noChangeArrowheads="1"/>
          </p:cNvSpPr>
          <p:nvPr/>
        </p:nvSpPr>
        <p:spPr bwMode="auto">
          <a:xfrm>
            <a:off x="5173663" y="3646488"/>
            <a:ext cx="52705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8</a:t>
            </a:r>
          </a:p>
          <a:p>
            <a:pPr algn="ctr"/>
            <a:r>
              <a:rPr lang="en-US" altLang="zh-TW" sz="2400"/>
              <a:t>18</a:t>
            </a:r>
          </a:p>
          <a:p>
            <a:pPr algn="ctr"/>
            <a:r>
              <a:rPr lang="en-US" altLang="zh-TW" sz="2400"/>
              <a:t>13</a:t>
            </a:r>
          </a:p>
          <a:p>
            <a:pPr algn="ctr"/>
            <a:r>
              <a:rPr lang="en-US" altLang="zh-TW" sz="2400"/>
              <a:t>7</a:t>
            </a:r>
          </a:p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1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zh-TW" sz="4000" b="1" smtClean="0">
                <a:ea typeface="新細明體" charset="-120"/>
              </a:rPr>
              <a:t>Grouped Frequency Distribution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077200" cy="48006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Grouped frequency distributions</a:t>
            </a:r>
            <a:r>
              <a:rPr lang="en-US" altLang="zh-TW" sz="2800" dirty="0" smtClean="0"/>
              <a:t> </a:t>
            </a:r>
          </a:p>
          <a:p>
            <a:pPr marL="640080" lvl="1" indent="-246888" eaLnBrk="1" fontAlgn="auto" hangingPunct="1">
              <a:spcBef>
                <a:spcPts val="12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/>
              <a:t>when the range of the data is large.</a:t>
            </a:r>
          </a:p>
          <a:p>
            <a:pPr marL="274320" indent="-27432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Class limits &amp;</a:t>
            </a:r>
            <a:r>
              <a:rPr lang="en-US" altLang="zh-TW" sz="2800" dirty="0" smtClean="0"/>
              <a:t> </a:t>
            </a:r>
            <a:r>
              <a:rPr lang="en-US" altLang="zh-TW" sz="2800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Class boundaries</a:t>
            </a:r>
            <a:endParaRPr lang="en-US" altLang="zh-TW" sz="2800" dirty="0" smtClean="0"/>
          </a:p>
          <a:p>
            <a:pPr marL="640080" lvl="1" indent="-246888" eaLnBrk="1" fontAlgn="auto" hangingPunct="1">
              <a:spcBef>
                <a:spcPts val="12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/>
              <a:t>The smallest and largest possible data values in a class are the </a:t>
            </a:r>
            <a:r>
              <a:rPr lang="en-US" altLang="zh-TW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lower</a:t>
            </a:r>
            <a:r>
              <a:rPr lang="en-US" altLang="zh-TW" dirty="0" smtClean="0"/>
              <a:t> and </a:t>
            </a:r>
            <a:r>
              <a:rPr lang="en-US" altLang="zh-TW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upper class limits</a:t>
            </a:r>
            <a:r>
              <a:rPr lang="en-US" altLang="zh-TW" dirty="0" smtClean="0"/>
              <a:t>.   </a:t>
            </a:r>
          </a:p>
          <a:p>
            <a:pPr marL="640080" lvl="1" indent="-246888" eaLnBrk="1" fontAlgn="auto" hangingPunct="1">
              <a:spcBef>
                <a:spcPts val="12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Class boundaries</a:t>
            </a:r>
            <a:r>
              <a:rPr lang="en-US" altLang="zh-TW" dirty="0" smtClean="0"/>
              <a:t> separate the classes.   </a:t>
            </a:r>
          </a:p>
          <a:p>
            <a:pPr marL="274320" indent="-274320" eaLnBrk="1" fontAlgn="auto" hangingPunct="1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Find a class boundary</a:t>
            </a:r>
          </a:p>
          <a:p>
            <a:pPr marL="640080" lvl="1" indent="-246888" eaLnBrk="1" fontAlgn="auto" hangingPunct="1">
              <a:spcBef>
                <a:spcPts val="12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/>
              <a:t>average the upper class limit of one class and the lower class limit of the next class.</a:t>
            </a:r>
            <a:endParaRPr lang="en-US" altLang="zh-TW" b="1" i="1" dirty="0" smtClean="0"/>
          </a:p>
        </p:txBody>
      </p:sp>
      <p:sp>
        <p:nvSpPr>
          <p:cNvPr id="2253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51C35F1B-729E-4E8A-9233-1C6E0F913922}" type="slidenum">
              <a:rPr lang="en-US" altLang="zh-TW"/>
              <a:pPr>
                <a:defRPr/>
              </a:pPr>
              <a:t>22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zh-TW" sz="4000" b="1" smtClean="0">
                <a:ea typeface="新細明體" charset="-120"/>
              </a:rPr>
              <a:t>Grouped Frequency Distribution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 fontScale="92500"/>
          </a:bodyPr>
          <a:lstStyle/>
          <a:p>
            <a:pPr marL="274320" indent="-27432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/>
              <a:t>The</a:t>
            </a:r>
            <a:r>
              <a:rPr lang="en-US" altLang="zh-TW" sz="28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TW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class width</a:t>
            </a:r>
            <a:r>
              <a:rPr lang="en-US" altLang="zh-TW" sz="2800" dirty="0" smtClean="0"/>
              <a:t> can be calculated by subtracting</a:t>
            </a:r>
          </a:p>
          <a:p>
            <a:pPr marL="640080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600" dirty="0" smtClean="0"/>
              <a:t>successive lower class limits (or boundaries)</a:t>
            </a:r>
          </a:p>
          <a:p>
            <a:pPr marL="640080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600" dirty="0" smtClean="0"/>
              <a:t>successive upper class limits (or boundaries)</a:t>
            </a:r>
          </a:p>
          <a:p>
            <a:pPr marL="640080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600" dirty="0" smtClean="0"/>
              <a:t>upper and lower class boundaries</a:t>
            </a:r>
          </a:p>
          <a:p>
            <a:pPr marL="274320" indent="-27432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2000" dirty="0" smtClean="0"/>
          </a:p>
          <a:p>
            <a:pPr marL="274320" indent="-27432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/>
              <a:t>The </a:t>
            </a:r>
            <a:r>
              <a:rPr lang="en-US" altLang="zh-TW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class midpoint </a:t>
            </a:r>
            <a:r>
              <a:rPr lang="en-US" altLang="zh-TW" b="1" i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zh-TW" b="1" i="1" baseline="-2500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altLang="zh-TW" b="1" i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TW" dirty="0" smtClean="0"/>
              <a:t>can be calculated by averaging   </a:t>
            </a:r>
          </a:p>
          <a:p>
            <a:pPr marL="640080" lvl="1" indent="-246888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/>
              <a:t>upper and lower class limits (or boundaries)</a:t>
            </a: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CA9F335D-56AC-4F6D-A7A5-8A0A650CF549}" type="slidenum">
              <a:rPr lang="en-US" altLang="zh-TW"/>
              <a:pPr>
                <a:defRPr/>
              </a:pPr>
              <a:t>23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smtClean="0">
                <a:ea typeface="新細明體" pitchFamily="18" charset="-120"/>
              </a:rPr>
              <a:t>Rules for Classes in Grouped Frequency Distributions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077200" cy="4267200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en-US" altLang="zh-TW" dirty="0" smtClean="0"/>
              <a:t>There should be 5-20 classes.</a:t>
            </a:r>
          </a:p>
          <a:p>
            <a:pPr marL="457200" indent="-4572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en-US" altLang="zh-TW" dirty="0" smtClean="0"/>
              <a:t>The class width should be an odd number.</a:t>
            </a:r>
          </a:p>
          <a:p>
            <a:pPr marL="457200" indent="-4572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en-US" altLang="zh-TW" dirty="0" smtClean="0"/>
              <a:t>The classes must be mutually exclusive.</a:t>
            </a:r>
          </a:p>
          <a:p>
            <a:pPr marL="457200" indent="-4572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en-US" altLang="zh-TW" dirty="0" smtClean="0"/>
              <a:t>The classes must be continuous.</a:t>
            </a:r>
          </a:p>
          <a:p>
            <a:pPr marL="457200" indent="-4572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en-US" altLang="zh-TW" dirty="0" smtClean="0"/>
              <a:t>The classes must be exhaustive.</a:t>
            </a:r>
          </a:p>
          <a:p>
            <a:pPr marL="457200" indent="-457200" eaLnBrk="1" hangingPunct="1">
              <a:lnSpc>
                <a:spcPct val="120000"/>
              </a:lnSpc>
              <a:buFont typeface="Wingdings" pitchFamily="2" charset="2"/>
              <a:buAutoNum type="arabicPeriod"/>
            </a:pPr>
            <a:r>
              <a:rPr lang="en-US" altLang="zh-TW" dirty="0" smtClean="0"/>
              <a:t>The classes must be equal in width (except in open-ended distributions).</a:t>
            </a:r>
          </a:p>
        </p:txBody>
      </p:sp>
      <p:sp>
        <p:nvSpPr>
          <p:cNvPr id="2458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167F35E2-6C8A-4D49-AA7E-008E654E3C36}" type="slidenum">
              <a:rPr lang="en-US" altLang="zh-TW"/>
              <a:pPr>
                <a:defRPr/>
              </a:pPr>
              <a:t>24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  <a:cs typeface="Times New Roman" pitchFamily="18" charset="0"/>
              </a:rPr>
              <a:t>Definition </a:t>
            </a:r>
            <a:endParaRPr lang="en-CA" altLang="zh-TW" smtClean="0">
              <a:ea typeface="新細明體" charset="-120"/>
              <a:cs typeface="Times New Roman" pitchFamily="18" charset="0"/>
            </a:endParaRPr>
          </a:p>
        </p:txBody>
      </p:sp>
      <p:pic>
        <p:nvPicPr>
          <p:cNvPr id="27651" name="Picture 5" descr="def2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bright="-30000" contrast="40000"/>
          </a:blip>
          <a:srcRect/>
          <a:stretch>
            <a:fillRect/>
          </a:stretch>
        </p:blipFill>
        <p:spPr>
          <a:xfrm>
            <a:off x="654050" y="1905000"/>
            <a:ext cx="7804150" cy="4432300"/>
          </a:xfrm>
        </p:spPr>
      </p:pic>
      <p:sp>
        <p:nvSpPr>
          <p:cNvPr id="25602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172200" y="6400800"/>
            <a:ext cx="2895600" cy="457200"/>
          </a:xfrm>
        </p:spPr>
        <p:txBody>
          <a:bodyPr/>
          <a:lstStyle/>
          <a:p>
            <a:pPr>
              <a:defRPr/>
            </a:pPr>
            <a:fld id="{679293A1-56C3-4EA5-8010-249B74BF6D8B}" type="slidenum">
              <a:rPr lang="zh-TW" altLang="en-US"/>
              <a:pPr>
                <a:defRPr/>
              </a:pPr>
              <a:t>25</a:t>
            </a:fld>
            <a:endParaRPr lang="en-US" altLang="zh-TW" dirty="0"/>
          </a:p>
        </p:txBody>
      </p:sp>
      <p:sp>
        <p:nvSpPr>
          <p:cNvPr id="27653" name="Footer Placeholder 5"/>
          <p:cNvSpPr txBox="1">
            <a:spLocks noGrp="1"/>
          </p:cNvSpPr>
          <p:nvPr/>
        </p:nvSpPr>
        <p:spPr bwMode="auto">
          <a:xfrm>
            <a:off x="2743200" y="6400800"/>
            <a:ext cx="28956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1200" b="1">
                <a:solidFill>
                  <a:schemeClr val="tx2"/>
                </a:solidFill>
                <a:latin typeface="Book Antiqua" pitchFamily="18" charset="0"/>
              </a:rPr>
              <a:t>參考資料</a:t>
            </a:r>
            <a:r>
              <a:rPr lang="en-US" altLang="zh-TW" sz="1200" b="1">
                <a:solidFill>
                  <a:schemeClr val="tx2"/>
                </a:solidFill>
                <a:latin typeface="Book Antiqua" pitchFamily="18" charset="0"/>
              </a:rPr>
              <a:t>: Weiss,  Chapter 2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Grouped Data Frequency Dist.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b="1" i="1" u="sng" dirty="0" smtClean="0">
                <a:ea typeface="新細明體" charset="-120"/>
              </a:rPr>
              <a:t>Continuous </a:t>
            </a:r>
            <a:r>
              <a:rPr lang="en-US" altLang="zh-TW" b="1" i="1" u="sng" dirty="0">
                <a:ea typeface="新細明體" charset="-120"/>
              </a:rPr>
              <a:t>data</a:t>
            </a:r>
          </a:p>
          <a:p>
            <a:pPr lvl="1"/>
            <a:r>
              <a:rPr lang="en-US" altLang="zh-TW" dirty="0">
                <a:ea typeface="新細明體" charset="-120"/>
              </a:rPr>
              <a:t>data whose possible values are uncountable and that may assume any value in an interval</a:t>
            </a:r>
            <a:br>
              <a:rPr lang="en-US" altLang="zh-TW" dirty="0">
                <a:ea typeface="新細明體" charset="-120"/>
              </a:rPr>
            </a:br>
            <a:r>
              <a:rPr lang="en-US" altLang="zh-TW" dirty="0">
                <a:ea typeface="新細明體" charset="-120"/>
              </a:rPr>
              <a:t>(weight, length, time)</a:t>
            </a:r>
          </a:p>
          <a:p>
            <a:r>
              <a:rPr lang="en-US" altLang="zh-TW" dirty="0">
                <a:ea typeface="新細明體" charset="-120"/>
              </a:rPr>
              <a:t>Discrete data with many possible outcomes (age, income, stock price)</a:t>
            </a:r>
          </a:p>
          <a:p>
            <a:r>
              <a:rPr lang="en-US" altLang="zh-TW" dirty="0">
                <a:ea typeface="新細明體" charset="-120"/>
              </a:rPr>
              <a:t>Summarized in a grouped data frequency distribution</a:t>
            </a:r>
          </a:p>
          <a:p>
            <a:r>
              <a:rPr lang="en-US" altLang="zh-TW" dirty="0">
                <a:ea typeface="新細明體" charset="-120"/>
              </a:rPr>
              <a:t>Data are organized in </a:t>
            </a:r>
            <a:r>
              <a:rPr lang="en-US" altLang="zh-TW" dirty="0" smtClean="0">
                <a:ea typeface="新細明體" charset="-120"/>
              </a:rPr>
              <a:t>classes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365D-4495-46A7-924A-F36F75EDD42B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47387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Grouped Data Frequency Dist.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r>
              <a:rPr lang="en-US" altLang="zh-TW" b="1" i="1" u="sng" dirty="0" smtClean="0">
                <a:ea typeface="新細明體" charset="-120"/>
              </a:rPr>
              <a:t>Criteria </a:t>
            </a:r>
            <a:r>
              <a:rPr lang="en-US" altLang="zh-TW" b="1" i="1" u="sng" dirty="0">
                <a:ea typeface="新細明體" charset="-120"/>
              </a:rPr>
              <a:t>for Building Classes</a:t>
            </a:r>
          </a:p>
          <a:p>
            <a:pPr lvl="1">
              <a:lnSpc>
                <a:spcPct val="105000"/>
              </a:lnSpc>
            </a:pPr>
            <a:r>
              <a:rPr lang="en-US" altLang="zh-TW" dirty="0">
                <a:ea typeface="新細明體" charset="-120"/>
              </a:rPr>
              <a:t>Classes must be </a:t>
            </a:r>
            <a:r>
              <a:rPr lang="en-US" altLang="zh-TW" dirty="0">
                <a:solidFill>
                  <a:srgbClr val="BA6B02"/>
                </a:solidFill>
                <a:ea typeface="新細明體" charset="-120"/>
              </a:rPr>
              <a:t>mutually </a:t>
            </a:r>
            <a:r>
              <a:rPr lang="en-US" altLang="zh-TW" dirty="0" smtClean="0">
                <a:solidFill>
                  <a:srgbClr val="BA6B02"/>
                </a:solidFill>
                <a:ea typeface="新細明體" charset="-120"/>
              </a:rPr>
              <a:t>exclusive </a:t>
            </a:r>
          </a:p>
          <a:p>
            <a:pPr lvl="2">
              <a:lnSpc>
                <a:spcPct val="105000"/>
              </a:lnSpc>
            </a:pPr>
            <a:r>
              <a:rPr lang="en-US" altLang="zh-TW" dirty="0" smtClean="0">
                <a:ea typeface="新細明體" charset="-120"/>
              </a:rPr>
              <a:t>Cla</a:t>
            </a:r>
            <a:r>
              <a:rPr lang="en-US" altLang="zh-TW" sz="2100" dirty="0" smtClean="0">
                <a:ea typeface="新細明體" charset="-120"/>
              </a:rPr>
              <a:t>sses do not overlap</a:t>
            </a:r>
            <a:endParaRPr lang="en-US" altLang="zh-TW" sz="2100" dirty="0">
              <a:ea typeface="新細明體" charset="-120"/>
            </a:endParaRPr>
          </a:p>
          <a:p>
            <a:pPr lvl="1">
              <a:lnSpc>
                <a:spcPct val="105000"/>
              </a:lnSpc>
            </a:pPr>
            <a:r>
              <a:rPr lang="en-US" altLang="zh-TW" dirty="0">
                <a:ea typeface="新細明體" charset="-120"/>
              </a:rPr>
              <a:t>Classes must be </a:t>
            </a:r>
            <a:r>
              <a:rPr lang="en-US" altLang="zh-TW" dirty="0">
                <a:solidFill>
                  <a:srgbClr val="BA6B02"/>
                </a:solidFill>
                <a:ea typeface="新細明體" charset="-120"/>
              </a:rPr>
              <a:t>all-inclusive</a:t>
            </a:r>
          </a:p>
          <a:p>
            <a:pPr lvl="1">
              <a:lnSpc>
                <a:spcPct val="105000"/>
              </a:lnSpc>
            </a:pPr>
            <a:r>
              <a:rPr lang="en-US" altLang="zh-TW" dirty="0" smtClean="0">
                <a:ea typeface="新細明體" charset="-120"/>
              </a:rPr>
              <a:t>Classes </a:t>
            </a:r>
            <a:r>
              <a:rPr lang="en-US" altLang="zh-TW" dirty="0">
                <a:ea typeface="新細明體" charset="-120"/>
              </a:rPr>
              <a:t>should be of </a:t>
            </a:r>
            <a:r>
              <a:rPr lang="en-US" altLang="zh-TW" dirty="0">
                <a:solidFill>
                  <a:srgbClr val="BA6B02"/>
                </a:solidFill>
                <a:ea typeface="新細明體" charset="-120"/>
              </a:rPr>
              <a:t>equal width</a:t>
            </a:r>
            <a:r>
              <a:rPr lang="en-US" altLang="zh-TW" dirty="0">
                <a:ea typeface="新細明體" charset="-120"/>
              </a:rPr>
              <a:t>, if possible</a:t>
            </a:r>
          </a:p>
          <a:p>
            <a:pPr lvl="2">
              <a:lnSpc>
                <a:spcPct val="105000"/>
              </a:lnSpc>
            </a:pPr>
            <a:r>
              <a:rPr lang="en-US" altLang="zh-TW" sz="2400" dirty="0">
                <a:ea typeface="新細明體" charset="-120"/>
              </a:rPr>
              <a:t>the distance between the lowest and the highest possible values in each class is equal for all classes. </a:t>
            </a:r>
          </a:p>
          <a:p>
            <a:pPr lvl="1">
              <a:lnSpc>
                <a:spcPct val="105000"/>
              </a:lnSpc>
            </a:pPr>
            <a:r>
              <a:rPr lang="en-US" altLang="zh-TW" dirty="0">
                <a:ea typeface="新細明體" charset="-120"/>
              </a:rPr>
              <a:t>Empty classes should be </a:t>
            </a:r>
            <a:r>
              <a:rPr lang="en-US" altLang="zh-TW" dirty="0" smtClean="0">
                <a:ea typeface="新細明體" charset="-120"/>
              </a:rPr>
              <a:t>avoided</a:t>
            </a:r>
            <a:endParaRPr lang="en-US" altLang="zh-TW" sz="3200" b="1" dirty="0" smtClean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365D-4495-46A7-924A-F36F75EDD42B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47387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Frequency Distributions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b="1" i="1" u="sng" dirty="0" smtClean="0">
                <a:ea typeface="新細明體" charset="-120"/>
              </a:rPr>
              <a:t>Developing </a:t>
            </a:r>
            <a:r>
              <a:rPr lang="en-US" altLang="zh-TW" b="1" i="1" u="sng" dirty="0">
                <a:ea typeface="新細明體" charset="-120"/>
              </a:rPr>
              <a:t>Frequency Distribution for Continuous </a:t>
            </a:r>
            <a:r>
              <a:rPr lang="en-US" altLang="zh-TW" b="1" i="1" u="sng" dirty="0" smtClean="0">
                <a:ea typeface="新細明體" charset="-120"/>
              </a:rPr>
              <a:t>Data</a:t>
            </a:r>
            <a:endParaRPr lang="en-US" altLang="zh-TW" sz="2400" dirty="0">
              <a:ea typeface="新細明體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dirty="0">
                <a:ea typeface="新細明體" charset="-120"/>
              </a:rPr>
              <a:t>Determine the number of classes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>
                <a:ea typeface="新細明體" charset="-120"/>
              </a:rPr>
              <a:t>Establish </a:t>
            </a:r>
            <a:r>
              <a:rPr lang="en-US" altLang="zh-TW" dirty="0">
                <a:ea typeface="新細明體" charset="-120"/>
              </a:rPr>
              <a:t>the class width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>
                <a:ea typeface="新細明體" charset="-120"/>
              </a:rPr>
              <a:t>Determine </a:t>
            </a:r>
            <a:r>
              <a:rPr lang="en-US" altLang="zh-TW" dirty="0">
                <a:ea typeface="新細明體" charset="-120"/>
              </a:rPr>
              <a:t>the class boundaries for each </a:t>
            </a:r>
            <a:r>
              <a:rPr lang="en-US" altLang="zh-TW" dirty="0" smtClean="0">
                <a:ea typeface="新細明體" charset="-120"/>
              </a:rPr>
              <a:t>class the </a:t>
            </a:r>
            <a:r>
              <a:rPr lang="en-US" altLang="zh-TW" dirty="0">
                <a:ea typeface="新細明體" charset="-120"/>
              </a:rPr>
              <a:t>upper and lower values of each class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>
                <a:ea typeface="新細明體" charset="-120"/>
              </a:rPr>
              <a:t>Determine </a:t>
            </a:r>
            <a:r>
              <a:rPr lang="en-US" altLang="zh-TW" dirty="0">
                <a:ea typeface="新細明體" charset="-120"/>
              </a:rPr>
              <a:t>the class frequency for each </a:t>
            </a:r>
            <a:r>
              <a:rPr lang="en-US" altLang="zh-TW" dirty="0" smtClean="0">
                <a:ea typeface="新細明體" charset="-120"/>
              </a:rPr>
              <a:t>class number </a:t>
            </a:r>
            <a:r>
              <a:rPr lang="en-US" altLang="zh-TW" dirty="0">
                <a:ea typeface="新細明體" charset="-120"/>
              </a:rPr>
              <a:t>of data points in each </a:t>
            </a:r>
            <a:r>
              <a:rPr lang="en-US" altLang="zh-TW" dirty="0" smtClean="0">
                <a:ea typeface="新細明體" charset="-120"/>
              </a:rPr>
              <a:t>class</a:t>
            </a:r>
            <a:endParaRPr lang="en-US" altLang="zh-TW" sz="3200" b="1" dirty="0" smtClean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365D-4495-46A7-924A-F36F75EDD42B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93174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 smtClean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Frequency Distributions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Grouped </a:t>
            </a:r>
            <a:r>
              <a:rPr lang="en-US" altLang="zh-TW" sz="3200" b="1" dirty="0" smtClean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Data</a:t>
            </a:r>
            <a:endParaRPr lang="en-US" altLang="zh-TW" sz="3200" b="1" dirty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  <a:p>
            <a:r>
              <a:rPr lang="en-US" altLang="zh-TW" b="1" i="1" u="sng" dirty="0">
                <a:ea typeface="新細明體" charset="-120"/>
              </a:rPr>
              <a:t>How Many Classes</a:t>
            </a:r>
            <a:r>
              <a:rPr lang="en-US" altLang="zh-TW" b="1" i="1" u="sng" dirty="0" smtClean="0">
                <a:ea typeface="新細明體" charset="-120"/>
              </a:rPr>
              <a:t>?</a:t>
            </a:r>
            <a:endParaRPr lang="en-US" altLang="zh-TW" dirty="0" smtClean="0">
              <a:ea typeface="新細明體" charset="-120"/>
            </a:endParaRPr>
          </a:p>
          <a:p>
            <a:pPr lvl="1"/>
            <a:r>
              <a:rPr lang="en-US" altLang="zh-TW" dirty="0">
                <a:ea typeface="新細明體" charset="-120"/>
              </a:rPr>
              <a:t>Rule of thumb: between </a:t>
            </a:r>
            <a:r>
              <a:rPr lang="en-US" altLang="zh-TW" dirty="0">
                <a:solidFill>
                  <a:srgbClr val="BA6B02"/>
                </a:solidFill>
                <a:ea typeface="新細明體" charset="-120"/>
              </a:rPr>
              <a:t>5</a:t>
            </a:r>
            <a:r>
              <a:rPr lang="en-US" altLang="zh-TW" dirty="0">
                <a:ea typeface="新細明體" charset="-120"/>
              </a:rPr>
              <a:t> and</a:t>
            </a:r>
            <a:r>
              <a:rPr lang="en-US" altLang="zh-TW" dirty="0">
                <a:solidFill>
                  <a:srgbClr val="BA6B02"/>
                </a:solidFill>
                <a:ea typeface="新細明體" charset="-120"/>
              </a:rPr>
              <a:t> 20 </a:t>
            </a:r>
            <a:r>
              <a:rPr lang="en-US" altLang="zh-TW" dirty="0">
                <a:ea typeface="新細明體" charset="-120"/>
              </a:rPr>
              <a:t>classes</a:t>
            </a:r>
          </a:p>
          <a:p>
            <a:pPr lvl="1"/>
            <a:r>
              <a:rPr lang="en-US" altLang="zh-TW" dirty="0">
                <a:solidFill>
                  <a:srgbClr val="BA6B02"/>
                </a:solidFill>
                <a:ea typeface="新細明體" charset="-120"/>
              </a:rPr>
              <a:t>2</a:t>
            </a:r>
            <a:r>
              <a:rPr lang="en-US" altLang="zh-TW" i="1" baseline="30000" dirty="0">
                <a:solidFill>
                  <a:srgbClr val="BA6B02"/>
                </a:solidFill>
                <a:ea typeface="新細明體" charset="-120"/>
              </a:rPr>
              <a:t>k</a:t>
            </a:r>
            <a:r>
              <a:rPr lang="en-US" altLang="zh-TW" i="1" dirty="0">
                <a:solidFill>
                  <a:srgbClr val="BA6B02"/>
                </a:solidFill>
                <a:ea typeface="新細明體" charset="-120"/>
              </a:rPr>
              <a:t> </a:t>
            </a:r>
            <a:r>
              <a:rPr lang="en-US" altLang="zh-TW" dirty="0">
                <a:solidFill>
                  <a:srgbClr val="BA6B02"/>
                </a:solidFill>
                <a:ea typeface="新細明體" charset="-120"/>
              </a:rPr>
              <a:t>≥ </a:t>
            </a:r>
            <a:r>
              <a:rPr lang="en-US" altLang="zh-TW" i="1" dirty="0">
                <a:solidFill>
                  <a:srgbClr val="BA6B02"/>
                </a:solidFill>
                <a:ea typeface="新細明體" charset="-120"/>
              </a:rPr>
              <a:t>n </a:t>
            </a:r>
            <a:r>
              <a:rPr lang="en-US" altLang="zh-TW" dirty="0">
                <a:ea typeface="新細明體" charset="-120"/>
              </a:rPr>
              <a:t>rule, 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The </a:t>
            </a:r>
            <a:r>
              <a:rPr lang="en-US" altLang="zh-TW" dirty="0">
                <a:ea typeface="新細明體" charset="-120"/>
              </a:rPr>
              <a:t>minimum class width</a:t>
            </a:r>
            <a:r>
              <a:rPr lang="en-US" altLang="zh-TW" dirty="0" smtClean="0">
                <a:ea typeface="新細明體" charset="-120"/>
              </a:rPr>
              <a:t>:</a:t>
            </a:r>
            <a:endParaRPr lang="en-US" altLang="zh-TW" sz="3200" b="1" dirty="0" smtClean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365D-4495-46A7-924A-F36F75EDD42B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34" y="4509120"/>
            <a:ext cx="5152612" cy="108012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1084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algn="ctr" eaLnBrk="1" hangingPunct="1"/>
            <a:r>
              <a:rPr lang="en-US" altLang="zh-TW" sz="4400" b="1" smtClean="0">
                <a:latin typeface="Verdana" pitchFamily="34" charset="0"/>
                <a:ea typeface="新細明體" charset="-120"/>
              </a:rPr>
              <a:t>Chapter 2 Overview</a:t>
            </a: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1676400" y="1828800"/>
            <a:ext cx="6858000" cy="4191000"/>
          </a:xfrm>
        </p:spPr>
        <p:txBody>
          <a:bodyPr lIns="90488" tIns="44450" rIns="90488" bIns="44450"/>
          <a:lstStyle/>
          <a:p>
            <a:pPr defTabSz="168275" eaLnBrk="1" hangingPunct="1">
              <a:spcBef>
                <a:spcPct val="50000"/>
              </a:spcBef>
              <a:buFont typeface="Wingdings" pitchFamily="2" charset="2"/>
              <a:buNone/>
              <a:tabLst>
                <a:tab pos="976313" algn="l"/>
                <a:tab pos="1146175" algn="l"/>
              </a:tabLst>
            </a:pPr>
            <a:r>
              <a:rPr lang="en-US" altLang="zh-TW" smtClean="0"/>
              <a:t>   </a:t>
            </a:r>
            <a:r>
              <a:rPr lang="en-US" altLang="zh-TW" b="1" i="1" smtClean="0"/>
              <a:t>Introduction</a:t>
            </a:r>
          </a:p>
          <a:p>
            <a:pPr defTabSz="168275" eaLnBrk="1" hangingPunct="1">
              <a:spcBef>
                <a:spcPct val="50000"/>
              </a:spcBef>
              <a:tabLst>
                <a:tab pos="976313" algn="l"/>
                <a:tab pos="1146175" algn="l"/>
              </a:tabLst>
            </a:pPr>
            <a:r>
              <a:rPr lang="en-US" altLang="zh-TW" smtClean="0"/>
              <a:t>2-1  Organizing Data</a:t>
            </a:r>
          </a:p>
          <a:p>
            <a:pPr defTabSz="168275" eaLnBrk="1" hangingPunct="1">
              <a:spcBef>
                <a:spcPct val="50000"/>
              </a:spcBef>
              <a:tabLst>
                <a:tab pos="976313" algn="l"/>
                <a:tab pos="1146175" algn="l"/>
              </a:tabLst>
            </a:pPr>
            <a:r>
              <a:rPr lang="en-US" altLang="zh-TW" smtClean="0"/>
              <a:t>2-2  Histograms, Frequency</a:t>
            </a:r>
          </a:p>
          <a:p>
            <a:pPr defTabSz="168275" eaLnBrk="1" hangingPunct="1">
              <a:spcBef>
                <a:spcPct val="0"/>
              </a:spcBef>
              <a:buFont typeface="Wingdings" pitchFamily="2" charset="2"/>
              <a:buNone/>
              <a:tabLst>
                <a:tab pos="976313" algn="l"/>
                <a:tab pos="1146175" algn="l"/>
              </a:tabLst>
            </a:pPr>
            <a:r>
              <a:rPr lang="en-US" altLang="zh-TW" smtClean="0"/>
              <a:t>			Polygons, and Ogives</a:t>
            </a:r>
          </a:p>
          <a:p>
            <a:pPr defTabSz="168275" eaLnBrk="1" hangingPunct="1">
              <a:spcBef>
                <a:spcPct val="50000"/>
              </a:spcBef>
              <a:tabLst>
                <a:tab pos="976313" algn="l"/>
                <a:tab pos="1146175" algn="l"/>
              </a:tabLst>
            </a:pPr>
            <a:r>
              <a:rPr lang="en-US" altLang="zh-TW" smtClean="0"/>
              <a:t>2-3  Other Types of Graphs</a:t>
            </a:r>
          </a:p>
        </p:txBody>
      </p:sp>
      <p:sp>
        <p:nvSpPr>
          <p:cNvPr id="819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F00A9E6E-A0C4-4E2D-95A2-4CF0C0829024}" type="slidenum">
              <a:rPr lang="en-US" altLang="zh-TW"/>
              <a:pPr>
                <a:defRPr/>
              </a:pPr>
              <a:t>3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590550"/>
          </a:xfrm>
        </p:spPr>
        <p:txBody>
          <a:bodyPr/>
          <a:lstStyle/>
          <a:p>
            <a:r>
              <a:rPr lang="en-US" altLang="zh-TW" dirty="0" smtClean="0"/>
              <a:t>Exercise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r>
              <a:rPr lang="en-US" altLang="zh-TW" dirty="0"/>
              <a:t>Construct a frequency distribution for the data using </a:t>
            </a:r>
            <a:r>
              <a:rPr lang="en-US" altLang="zh-TW" dirty="0" smtClean="0"/>
              <a:t>9 </a:t>
            </a:r>
            <a:r>
              <a:rPr lang="en-US" altLang="zh-TW" dirty="0"/>
              <a:t>classes. 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AED3D6-D63E-4B73-8CAB-C813AAE257F8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67000"/>
            <a:ext cx="606171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5654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Solution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330946"/>
              </p:ext>
            </p:extLst>
          </p:nvPr>
        </p:nvGraphicFramePr>
        <p:xfrm>
          <a:off x="3352800" y="1946275"/>
          <a:ext cx="5105400" cy="453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905000"/>
                <a:gridCol w="1447800"/>
              </a:tblGrid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i="1" dirty="0" smtClean="0"/>
                        <a:t>Limits</a:t>
                      </a:r>
                      <a:endParaRPr lang="zh-TW" alt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i="1" dirty="0" smtClean="0"/>
                        <a:t>Boundaries</a:t>
                      </a:r>
                      <a:endParaRPr lang="zh-TW" alt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i="1" dirty="0" smtClean="0"/>
                        <a:t>Frequency</a:t>
                      </a:r>
                      <a:endParaRPr lang="zh-TW" altLang="en-US" sz="2000" i="1" dirty="0"/>
                    </a:p>
                  </a:txBody>
                  <a:tcPr/>
                </a:tc>
              </a:tr>
              <a:tr h="3581400"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</a:tr>
              <a:tr h="385704">
                <a:tc>
                  <a:txBody>
                    <a:bodyPr/>
                    <a:lstStyle/>
                    <a:p>
                      <a:endParaRPr lang="zh-TW" alt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11372B-38F3-4C62-849E-ACA3D76DAB2E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56874" t="43610" r="38998" b="12014"/>
          <a:stretch/>
        </p:blipFill>
        <p:spPr>
          <a:xfrm>
            <a:off x="7467600" y="2514600"/>
            <a:ext cx="457200" cy="32766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40362" t="43090" r="44502" b="11502"/>
          <a:stretch/>
        </p:blipFill>
        <p:spPr>
          <a:xfrm>
            <a:off x="5181600" y="2514600"/>
            <a:ext cx="1676400" cy="33528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28666" t="43090" r="60326" b="11511"/>
          <a:stretch/>
        </p:blipFill>
        <p:spPr>
          <a:xfrm>
            <a:off x="3657600" y="2514600"/>
            <a:ext cx="1219200" cy="335216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56186" t="27422" r="27646" b="65064"/>
          <a:stretch/>
        </p:blipFill>
        <p:spPr>
          <a:xfrm>
            <a:off x="1485900" y="3494088"/>
            <a:ext cx="1790700" cy="55483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27290" t="17543" r="43814" b="65064"/>
          <a:stretch/>
        </p:blipFill>
        <p:spPr>
          <a:xfrm>
            <a:off x="76200" y="2209800"/>
            <a:ext cx="3200400" cy="128428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590800" y="2971800"/>
            <a:ext cx="685800" cy="457200"/>
          </a:xfrm>
          <a:prstGeom prst="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352800" y="1905000"/>
            <a:ext cx="51054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62496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775448" cy="1600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rgbClr val="FFC000"/>
                </a:solidFill>
                <a:latin typeface="Verdana" pitchFamily="34" charset="0"/>
                <a:ea typeface="新細明體" pitchFamily="18" charset="-120"/>
              </a:rPr>
              <a:t>Section 2-2</a:t>
            </a:r>
            <a:endParaRPr lang="zh-TW" altLang="en-US" dirty="0" smtClean="0">
              <a:solidFill>
                <a:srgbClr val="FFC000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28675" name="副標題 2"/>
          <p:cNvSpPr>
            <a:spLocks noGrp="1"/>
          </p:cNvSpPr>
          <p:nvPr>
            <p:ph type="subTitle" idx="1"/>
          </p:nvPr>
        </p:nvSpPr>
        <p:spPr>
          <a:xfrm>
            <a:off x="2057400" y="3657600"/>
            <a:ext cx="4953000" cy="1752600"/>
          </a:xfrm>
        </p:spPr>
        <p:txBody>
          <a:bodyPr/>
          <a:lstStyle/>
          <a:p>
            <a:pPr marR="0" algn="ctr" eaLnBrk="1" hangingPunct="1"/>
            <a:r>
              <a:rPr lang="en-US" altLang="zh-TW" sz="4000" b="1" smtClean="0">
                <a:solidFill>
                  <a:schemeClr val="bg1"/>
                </a:solidFill>
              </a:rPr>
              <a:t>Histograms, Frequency Polygons, and Ogives</a:t>
            </a:r>
            <a:endParaRPr lang="zh-TW" altLang="en-US" sz="4000" b="1" smtClean="0">
              <a:solidFill>
                <a:schemeClr val="bg1"/>
              </a:solidFill>
            </a:endParaRPr>
          </a:p>
        </p:txBody>
      </p:sp>
      <p:sp>
        <p:nvSpPr>
          <p:cNvPr id="26628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6629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84B8D-FCB7-4047-8DD5-55F1BAE52EB7}" type="slidenum">
              <a:rPr lang="en-US" altLang="zh-TW"/>
              <a:pPr>
                <a:defRPr/>
              </a:pPr>
              <a:t>32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534400" cy="4114800"/>
          </a:xfrm>
        </p:spPr>
        <p:txBody>
          <a:bodyPr>
            <a:normAutofit/>
          </a:bodyPr>
          <a:lstStyle/>
          <a:p>
            <a:pPr marL="341313" indent="-341313" algn="ctr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36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 Most Common Graphs in Research</a:t>
            </a:r>
          </a:p>
          <a:p>
            <a:pPr marL="341313" indent="-341313" algn="ctr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2000" b="1" u="sng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1313" indent="-341313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AutoNum type="arabicPeriod"/>
              <a:defRPr/>
            </a:pP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Histogram</a:t>
            </a:r>
            <a:r>
              <a:rPr lang="en-US" altLang="zh-TW" b="1" dirty="0" smtClean="0">
                <a:solidFill>
                  <a:srgbClr val="000099"/>
                </a:solidFill>
              </a:rPr>
              <a:t> </a:t>
            </a:r>
            <a:endParaRPr lang="en-US" altLang="zh-TW" dirty="0" smtClean="0"/>
          </a:p>
          <a:p>
            <a:pPr marL="341313" indent="-341313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AutoNum type="arabicPeriod"/>
              <a:defRPr/>
            </a:pP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Frequency Polygon</a:t>
            </a:r>
            <a:r>
              <a:rPr lang="en-US" altLang="zh-TW" b="1" dirty="0" smtClean="0">
                <a:solidFill>
                  <a:srgbClr val="000099"/>
                </a:solidFill>
              </a:rPr>
              <a:t> </a:t>
            </a:r>
          </a:p>
          <a:p>
            <a:pPr marL="341313" indent="-341313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AutoNum type="arabicPeriod"/>
              <a:defRPr/>
            </a:pP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Cumulative Frequency Polygon (Ogive)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21243BAB-9577-4B3F-9822-A7AA16D03594}" type="slidenum">
              <a:rPr lang="en-US" altLang="zh-TW"/>
              <a:pPr>
                <a:defRPr/>
              </a:pPr>
              <a:t>33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charset="-120"/>
              </a:rPr>
              <a:t>Histograms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209800"/>
            <a:ext cx="8229600" cy="3429000"/>
          </a:xfrm>
        </p:spPr>
        <p:txBody>
          <a:bodyPr>
            <a:normAutofit/>
          </a:bodyPr>
          <a:lstStyle/>
          <a:p>
            <a:pPr marL="266700" indent="-266700" eaLnBrk="1" fontAlgn="auto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itchFamily="2" charset="2"/>
              <a:buChar char="l"/>
              <a:defRPr/>
            </a:pPr>
            <a:r>
              <a:rPr lang="en-US" altLang="zh-TW" dirty="0" smtClean="0"/>
              <a:t>The </a:t>
            </a:r>
            <a:r>
              <a:rPr lang="en-US" altLang="zh-TW" b="1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histogram</a:t>
            </a:r>
            <a:r>
              <a:rPr lang="en-US" altLang="zh-TW" dirty="0" smtClean="0"/>
              <a:t> is a graph that displays the data by using vertical bars of various heights to represent the frequencies of the classes.</a:t>
            </a:r>
          </a:p>
          <a:p>
            <a:pPr marL="266700" indent="-266700" eaLnBrk="1" fontAlgn="auto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itchFamily="2" charset="2"/>
              <a:buChar char="l"/>
              <a:defRPr/>
            </a:pPr>
            <a:endParaRPr lang="en-US" altLang="zh-TW" dirty="0" smtClean="0"/>
          </a:p>
          <a:p>
            <a:pPr marL="266700" indent="-266700" eaLnBrk="1" fontAlgn="auto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Wingdings" pitchFamily="2" charset="2"/>
              <a:buChar char="l"/>
              <a:defRPr/>
            </a:pPr>
            <a:r>
              <a:rPr lang="en-US" altLang="zh-TW" dirty="0" smtClean="0"/>
              <a:t>The </a:t>
            </a:r>
            <a:r>
              <a:rPr lang="en-US" altLang="zh-TW" b="1" u="sng" dirty="0" smtClean="0"/>
              <a:t>class boundaries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are represented on the horizontal axis.</a:t>
            </a:r>
          </a:p>
        </p:txBody>
      </p:sp>
      <p:sp>
        <p:nvSpPr>
          <p:cNvPr id="2867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D674546A-958D-4431-B052-CE2A532FEF3C}" type="slidenum">
              <a:rPr lang="en-US" altLang="zh-TW"/>
              <a:pPr>
                <a:defRPr/>
              </a:pPr>
              <a:t>34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新細明體" charset="-120"/>
                <a:cs typeface="Verdana" pitchFamily="34" charset="0"/>
              </a:rPr>
              <a:t>Histograms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altLang="zh-TW" b="1" i="1" u="sng" dirty="0" smtClean="0">
                <a:ea typeface="新細明體" charset="-120"/>
              </a:rPr>
              <a:t>Frequency Histograms</a:t>
            </a:r>
          </a:p>
          <a:p>
            <a:pPr lvl="1">
              <a:lnSpc>
                <a:spcPct val="114000"/>
              </a:lnSpc>
            </a:pPr>
            <a:r>
              <a:rPr lang="en-US" altLang="zh-TW" dirty="0" smtClean="0">
                <a:ea typeface="新細明體" charset="-120"/>
              </a:rPr>
              <a:t>A graph of a frequency distribution with the horizontal axis showing the classes, the vertical axis showing the frequency count, and (for equal class widths) the rectangles having a height equal to the frequency in each class.</a:t>
            </a:r>
            <a:endParaRPr lang="en-US" altLang="zh-TW" sz="3200" b="1" dirty="0" smtClean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  <a:p>
            <a:pPr>
              <a:lnSpc>
                <a:spcPct val="114000"/>
              </a:lnSpc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AED3D6-D63E-4B73-8CAB-C813AAE257F8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r="13180"/>
          <a:stretch/>
        </p:blipFill>
        <p:spPr bwMode="auto">
          <a:xfrm>
            <a:off x="2590800" y="4648200"/>
            <a:ext cx="3352800" cy="188478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057400" y="6172200"/>
            <a:ext cx="4648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71800" y="6096000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40   50   60   70   80   90</a:t>
            </a:r>
            <a:endParaRPr lang="zh-TW" altLang="en-US" sz="1600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2590800" y="4648200"/>
            <a:ext cx="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Histograms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i="1" u="sng" dirty="0" smtClean="0">
                <a:ea typeface="新細明體" charset="-120"/>
              </a:rPr>
              <a:t>Constructing Frequency Histograms</a:t>
            </a:r>
          </a:p>
          <a:p>
            <a:pPr marL="715963" lvl="1" indent="-314325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ea typeface="新細明體" charset="-120"/>
              </a:rPr>
              <a:t>Construct a frequency distribution</a:t>
            </a:r>
          </a:p>
          <a:p>
            <a:pPr marL="715963" lvl="1" indent="-314325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ea typeface="新細明體" charset="-120"/>
              </a:rPr>
              <a:t>Construct the axes for the histogram</a:t>
            </a:r>
          </a:p>
          <a:p>
            <a:pPr marL="715963" lvl="1" indent="-314325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ea typeface="新細明體" charset="-120"/>
              </a:rPr>
              <a:t>Construct bars with heights corresponding to the frequency of each class</a:t>
            </a:r>
          </a:p>
          <a:p>
            <a:pPr marL="715963" lvl="1" indent="-314325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 smtClean="0">
                <a:ea typeface="新細明體" charset="-120"/>
              </a:rPr>
              <a:t>Label the histogram appropriately</a:t>
            </a:r>
            <a:endParaRPr lang="en-US" altLang="zh-TW" sz="3200" b="1" dirty="0" smtClean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AED3D6-D63E-4B73-8CAB-C813AAE257F8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295400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TW" sz="2800" dirty="0" smtClean="0">
                <a:ea typeface="新細明體" charset="-120"/>
              </a:rPr>
              <a:t>Example 2-4 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Histograms</a:t>
            </a:r>
          </a:p>
        </p:txBody>
      </p:sp>
      <p:sp>
        <p:nvSpPr>
          <p:cNvPr id="2970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29739CA9-2997-433D-AE31-15E17D9C1758}" type="slidenum">
              <a:rPr lang="en-US" altLang="zh-TW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31749" name="Rectangle 3"/>
          <p:cNvSpPr txBox="1">
            <a:spLocks noChangeArrowheads="1"/>
          </p:cNvSpPr>
          <p:nvPr/>
        </p:nvSpPr>
        <p:spPr bwMode="auto">
          <a:xfrm>
            <a:off x="533400" y="1828800"/>
            <a:ext cx="792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/>
              <a:t>Construct a histogram to represent the data for the record high temperatures for each of the 50 states (see Example 2–2 for the data).</a:t>
            </a:r>
          </a:p>
          <a:p>
            <a:endParaRPr lang="en-US" altLang="zh-TW" sz="2800"/>
          </a:p>
        </p:txBody>
      </p:sp>
      <p:sp>
        <p:nvSpPr>
          <p:cNvPr id="31750" name="矩形 5"/>
          <p:cNvSpPr>
            <a:spLocks noChangeArrowheads="1"/>
          </p:cNvSpPr>
          <p:nvPr/>
        </p:nvSpPr>
        <p:spPr bwMode="auto">
          <a:xfrm>
            <a:off x="990600" y="3733800"/>
            <a:ext cx="69342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112   </a:t>
            </a:r>
            <a:r>
              <a:rPr lang="en-US" altLang="zh-TW" sz="2200">
                <a:solidFill>
                  <a:srgbClr val="000099"/>
                </a:solidFill>
              </a:rPr>
              <a:t>100</a:t>
            </a:r>
            <a:r>
              <a:rPr lang="en-US" altLang="zh-TW" sz="2200"/>
              <a:t>   127   120   </a:t>
            </a:r>
            <a:r>
              <a:rPr lang="en-US" altLang="zh-TW" sz="2200">
                <a:solidFill>
                  <a:srgbClr val="000099"/>
                </a:solidFill>
              </a:rPr>
              <a:t>134</a:t>
            </a:r>
            <a:r>
              <a:rPr lang="en-US" altLang="zh-TW" sz="2200"/>
              <a:t>   118   105   110   109   112  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110   118   117   116   118   122   114   114   105   109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107   112   114   115   118   117   118   122   106   110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116   108   110   121   113   120   119   111   104   111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120   113   120   117   105   110   118   112   114   114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28800" y="2732088"/>
          <a:ext cx="5486400" cy="3474720"/>
        </p:xfrm>
        <a:graphic>
          <a:graphicData uri="http://schemas.openxmlformats.org/drawingml/2006/table">
            <a:tbl>
              <a:tblPr/>
              <a:tblGrid>
                <a:gridCol w="1741488"/>
                <a:gridCol w="2068512"/>
                <a:gridCol w="1676400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Limits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100 - 104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105 - 109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110 - 114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115 - 119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120 - 124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125 - 129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130 - 134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784" name="TextBox 6"/>
          <p:cNvSpPr txBox="1">
            <a:spLocks noChangeArrowheads="1"/>
          </p:cNvSpPr>
          <p:nvPr/>
        </p:nvSpPr>
        <p:spPr bwMode="auto">
          <a:xfrm>
            <a:off x="3581400" y="3570288"/>
            <a:ext cx="1998663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2060"/>
                </a:solidFill>
              </a:rPr>
              <a:t>  99.5 - 104.5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104.5 - 109.5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109.5 - 114.5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114.5 - 119.5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119.5 - 124.5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124.5 - 129.5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129.5 - 134.5</a:t>
            </a:r>
          </a:p>
        </p:txBody>
      </p:sp>
      <p:sp>
        <p:nvSpPr>
          <p:cNvPr id="32785" name="TextBox 8"/>
          <p:cNvSpPr txBox="1">
            <a:spLocks noChangeArrowheads="1"/>
          </p:cNvSpPr>
          <p:nvPr/>
        </p:nvSpPr>
        <p:spPr bwMode="auto">
          <a:xfrm>
            <a:off x="6248400" y="3570288"/>
            <a:ext cx="52705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1818FF"/>
                </a:solidFill>
              </a:rPr>
              <a:t>2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8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18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13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7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828800"/>
            <a:ext cx="715486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kern="0" dirty="0">
                <a:latin typeface="+mn-lt"/>
              </a:rPr>
              <a:t>Histograms use class boundaries and frequencies of the classes.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295400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TW" sz="2800" dirty="0" smtClean="0">
                <a:ea typeface="新細明體" charset="-120"/>
              </a:rPr>
              <a:t>Example 2-4 </a:t>
            </a:r>
            <a:r>
              <a:rPr lang="en-US" altLang="zh-TW" sz="2400" dirty="0" smtClean="0">
                <a:ea typeface="新細明體" charset="-120"/>
              </a:rPr>
              <a:t>(Page #57)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Histograms</a:t>
            </a:r>
          </a:p>
        </p:txBody>
      </p:sp>
      <p:sp>
        <p:nvSpPr>
          <p:cNvPr id="3074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0739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CF8DF0F4-176E-4B74-879D-D12333C5C275}" type="slidenum">
              <a:rPr lang="en-US" altLang="zh-TW"/>
              <a:pPr>
                <a:defRPr/>
              </a:pPr>
              <a:t>38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Histograms</a:t>
            </a:r>
          </a:p>
        </p:txBody>
      </p:sp>
      <p:sp>
        <p:nvSpPr>
          <p:cNvPr id="3175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F984D410-6090-4B56-99E9-9E462AC3B7BA}" type="slidenum">
              <a:rPr lang="en-US" altLang="zh-TW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 cstate="print"/>
          <a:srcRect t="83225"/>
          <a:stretch>
            <a:fillRect/>
          </a:stretch>
        </p:blipFill>
        <p:spPr bwMode="auto">
          <a:xfrm>
            <a:off x="533400" y="5715000"/>
            <a:ext cx="7848600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371600"/>
            <a:ext cx="715486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>
                <a:latin typeface="+mn-lt"/>
              </a:rPr>
              <a:t>Histograms use </a:t>
            </a:r>
            <a:r>
              <a:rPr lang="en-US" sz="3200" b="1" kern="0" dirty="0">
                <a:latin typeface="+mn-lt"/>
              </a:rPr>
              <a:t>class boundaries and frequencies</a:t>
            </a:r>
            <a:r>
              <a:rPr lang="en-US" sz="3200" kern="0" dirty="0">
                <a:latin typeface="+mn-lt"/>
              </a:rPr>
              <a:t> of the classes.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667000"/>
            <a:ext cx="78486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 r="88350"/>
          <a:stretch>
            <a:fillRect/>
          </a:stretch>
        </p:blipFill>
        <p:spPr bwMode="auto">
          <a:xfrm>
            <a:off x="533400" y="2667000"/>
            <a:ext cx="9144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>
          <a:xfrm>
            <a:off x="7924800" y="52578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x</a:t>
            </a:r>
            <a:endParaRPr lang="zh-TW" altLang="en-US" i="1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92125"/>
            <a:ext cx="8229600" cy="914400"/>
          </a:xfrm>
        </p:spPr>
        <p:txBody>
          <a:bodyPr/>
          <a:lstStyle/>
          <a:p>
            <a:pPr algn="ctr" eaLnBrk="1" hangingPunct="1"/>
            <a:r>
              <a:rPr lang="en-US" altLang="zh-TW" b="1" smtClean="0">
                <a:latin typeface="Verdana" pitchFamily="34" charset="0"/>
                <a:ea typeface="新細明體" charset="-120"/>
              </a:rPr>
              <a:t>Chapter 2 Objectives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848600" cy="4495800"/>
          </a:xfrm>
        </p:spPr>
        <p:txBody>
          <a:bodyPr/>
          <a:lstStyle/>
          <a:p>
            <a:pPr marL="533400" indent="-533400" eaLnBrk="1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altLang="zh-TW" sz="2800" dirty="0" smtClean="0"/>
              <a:t>Organize data using frequency distributions.</a:t>
            </a:r>
          </a:p>
          <a:p>
            <a:pPr marL="533400" indent="-533400" eaLnBrk="1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altLang="zh-TW" sz="2800" dirty="0" smtClean="0"/>
              <a:t>Represent data in frequency distributions graphically using histograms, frequency polygons, and </a:t>
            </a:r>
            <a:r>
              <a:rPr lang="en-US" altLang="zh-TW" sz="2800" dirty="0" err="1" smtClean="0"/>
              <a:t>ogives</a:t>
            </a:r>
            <a:r>
              <a:rPr lang="en-US" altLang="zh-TW" sz="2800" dirty="0" smtClean="0"/>
              <a:t>.</a:t>
            </a:r>
          </a:p>
          <a:p>
            <a:pPr marL="533400" indent="-533400" eaLnBrk="1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altLang="zh-TW" sz="2800" dirty="0" smtClean="0"/>
              <a:t>Represent data using Pareto charts, time series graphs, and pie graphs.</a:t>
            </a:r>
          </a:p>
          <a:p>
            <a:pPr marL="533400" indent="-533400" eaLnBrk="1" hangingPunct="1">
              <a:lnSpc>
                <a:spcPct val="114000"/>
              </a:lnSpc>
              <a:spcBef>
                <a:spcPts val="1200"/>
              </a:spcBef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altLang="zh-TW" sz="2800" dirty="0" smtClean="0"/>
              <a:t>Draw and interpret a stem and leaf plot.</a:t>
            </a:r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dirty="0" err="1" smtClean="0"/>
              <a:t>Bluman</a:t>
            </a:r>
            <a:r>
              <a:rPr lang="en-US" altLang="zh-TW" dirty="0" smtClean="0"/>
              <a:t>, Chapter 2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5E456C61-2F69-4482-86E1-B3EB91E34FF0}" type="slidenum">
              <a:rPr lang="en-US" altLang="zh-TW"/>
              <a:pPr>
                <a:defRPr/>
              </a:pPr>
              <a:t>4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charset="-120"/>
              </a:rPr>
              <a:t>Frequency Polygons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981200"/>
            <a:ext cx="7924800" cy="42672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118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/>
              <a:t>The </a:t>
            </a:r>
            <a:r>
              <a:rPr lang="en-US" sz="2800" b="1" i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frequency polygon</a:t>
            </a:r>
            <a:r>
              <a:rPr lang="en-US" sz="2800" b="1" u="sng" dirty="0" smtClean="0">
                <a:solidFill>
                  <a:srgbClr val="002060"/>
                </a:solidFill>
              </a:rPr>
              <a:t> </a:t>
            </a:r>
            <a:r>
              <a:rPr lang="en-US" sz="2800" dirty="0" smtClean="0"/>
              <a:t>is a graph that displays the data by using lines that connect points plotted for </a:t>
            </a:r>
            <a:r>
              <a:rPr lang="en-US" sz="2800" dirty="0" smtClean="0">
                <a:solidFill>
                  <a:srgbClr val="C00000"/>
                </a:solidFill>
              </a:rPr>
              <a:t>the frequencies at the class </a:t>
            </a:r>
            <a:r>
              <a:rPr lang="en-US" sz="2800" u="sng" dirty="0" smtClean="0">
                <a:solidFill>
                  <a:srgbClr val="C00000"/>
                </a:solidFill>
              </a:rPr>
              <a:t>midpoints</a:t>
            </a:r>
            <a:r>
              <a:rPr lang="en-US" sz="2800" dirty="0" smtClean="0"/>
              <a:t>. The frequencies are represented by the heights of the points.</a:t>
            </a:r>
          </a:p>
          <a:p>
            <a:pPr marL="274320" indent="-274320" eaLnBrk="1" fontAlgn="auto" hangingPunct="1">
              <a:lnSpc>
                <a:spcPct val="118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/>
              <a:t>The </a:t>
            </a:r>
            <a:r>
              <a:rPr lang="en-US" sz="2800" u="sng" dirty="0" smtClean="0"/>
              <a:t>class midpoints</a:t>
            </a:r>
            <a:r>
              <a:rPr lang="en-US" sz="2800" dirty="0" smtClean="0"/>
              <a:t> are represented on the horizontal axis.</a:t>
            </a:r>
          </a:p>
        </p:txBody>
      </p:sp>
      <p:sp>
        <p:nvSpPr>
          <p:cNvPr id="3277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E5C4276D-4D57-4CA5-B99B-B0C6ABD8578E}" type="slidenum">
              <a:rPr lang="en-US" altLang="zh-TW"/>
              <a:pPr>
                <a:defRPr/>
              </a:pPr>
              <a:t>40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2800" dirty="0" smtClean="0">
                <a:ea typeface="新細明體" charset="-120"/>
              </a:rPr>
              <a:t>Example 2-5 </a:t>
            </a:r>
            <a:r>
              <a:rPr lang="en-US" altLang="zh-TW" sz="2400" dirty="0" smtClean="0">
                <a:ea typeface="新細明體" charset="-120"/>
              </a:rPr>
              <a:t>(Page #58)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Frequency Polygons</a:t>
            </a:r>
          </a:p>
        </p:txBody>
      </p:sp>
      <p:sp>
        <p:nvSpPr>
          <p:cNvPr id="3379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58FC7173-130E-4259-93B6-B01ED4F45CAF}" type="slidenum">
              <a:rPr lang="en-US" altLang="zh-TW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35845" name="Rectangle 3"/>
          <p:cNvSpPr txBox="1">
            <a:spLocks noChangeArrowheads="1"/>
          </p:cNvSpPr>
          <p:nvPr/>
        </p:nvSpPr>
        <p:spPr bwMode="auto">
          <a:xfrm>
            <a:off x="533400" y="1752600"/>
            <a:ext cx="792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/>
              <a:t>Construct a </a:t>
            </a:r>
            <a:r>
              <a:rPr lang="en-US" altLang="zh-TW" sz="2800" b="1"/>
              <a:t>frequency polygon </a:t>
            </a:r>
            <a:r>
              <a:rPr lang="en-US" altLang="zh-TW" sz="2800"/>
              <a:t>to represent the data for the record high temperatures for each of the 50 states (see Example 2–2 for the data).</a:t>
            </a:r>
          </a:p>
          <a:p>
            <a:endParaRPr lang="en-US" altLang="zh-TW" sz="3200"/>
          </a:p>
        </p:txBody>
      </p:sp>
      <p:sp>
        <p:nvSpPr>
          <p:cNvPr id="35846" name="矩形 5"/>
          <p:cNvSpPr>
            <a:spLocks noChangeArrowheads="1"/>
          </p:cNvSpPr>
          <p:nvPr/>
        </p:nvSpPr>
        <p:spPr bwMode="auto">
          <a:xfrm>
            <a:off x="990600" y="3733800"/>
            <a:ext cx="69342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112   </a:t>
            </a:r>
            <a:r>
              <a:rPr lang="en-US" altLang="zh-TW" sz="2200">
                <a:solidFill>
                  <a:srgbClr val="000099"/>
                </a:solidFill>
              </a:rPr>
              <a:t>100</a:t>
            </a:r>
            <a:r>
              <a:rPr lang="en-US" altLang="zh-TW" sz="2200"/>
              <a:t>   127   120   </a:t>
            </a:r>
            <a:r>
              <a:rPr lang="en-US" altLang="zh-TW" sz="2200">
                <a:solidFill>
                  <a:srgbClr val="000099"/>
                </a:solidFill>
              </a:rPr>
              <a:t>134</a:t>
            </a:r>
            <a:r>
              <a:rPr lang="en-US" altLang="zh-TW" sz="2200"/>
              <a:t>   118   105   110   109   112  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110   118   117   116   118   122   114   114   105   109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107   112   114   115   118   117   118   122   106   110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116   108   110   121   113   120   119   111   104   111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120   113   120   117   105   110   118   112   114   114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Frequency Polygons</a:t>
            </a:r>
          </a:p>
        </p:txBody>
      </p:sp>
      <p:sp>
        <p:nvSpPr>
          <p:cNvPr id="3483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483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C2965954-B611-416E-B449-A871CB7D752A}" type="slidenum">
              <a:rPr lang="en-US" altLang="zh-TW"/>
              <a:pPr>
                <a:defRPr/>
              </a:pPr>
              <a:t>42</a:t>
            </a:fld>
            <a:endParaRPr lang="en-US" altLang="zh-TW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95401" y="2590800"/>
          <a:ext cx="6019799" cy="3474720"/>
        </p:xfrm>
        <a:graphic>
          <a:graphicData uri="http://schemas.openxmlformats.org/drawingml/2006/table">
            <a:tbl>
              <a:tblPr/>
              <a:tblGrid>
                <a:gridCol w="2514599"/>
                <a:gridCol w="1828800"/>
                <a:gridCol w="1676400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Midpoints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99.5 – 104.5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104.5 – 109.5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109.5 – 114.5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114.5 – 119.5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119.5 – 124.5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124.5 – 129.5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129.5 – 134.5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54500" y="3429000"/>
            <a:ext cx="6985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2060"/>
                </a:solidFill>
              </a:rPr>
              <a:t>102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107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112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117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122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127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132</a:t>
            </a:r>
          </a:p>
        </p:txBody>
      </p:sp>
      <p:sp>
        <p:nvSpPr>
          <p:cNvPr id="36884" name="TextBox 8"/>
          <p:cNvSpPr txBox="1">
            <a:spLocks noChangeArrowheads="1"/>
          </p:cNvSpPr>
          <p:nvPr/>
        </p:nvSpPr>
        <p:spPr bwMode="auto">
          <a:xfrm>
            <a:off x="6254750" y="3429000"/>
            <a:ext cx="5270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1818FF"/>
                </a:solidFill>
              </a:rPr>
              <a:t>2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8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18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13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7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371600"/>
            <a:ext cx="7620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>
                <a:latin typeface="+mn-lt"/>
              </a:rPr>
              <a:t>Frequency polygons </a:t>
            </a:r>
            <a:r>
              <a:rPr lang="en-US" sz="3200" kern="0" dirty="0">
                <a:solidFill>
                  <a:srgbClr val="C00000"/>
                </a:solidFill>
                <a:latin typeface="+mn-lt"/>
              </a:rPr>
              <a:t>use </a:t>
            </a:r>
            <a:r>
              <a:rPr lang="en-US" sz="3200" u="sng" kern="0" dirty="0">
                <a:solidFill>
                  <a:srgbClr val="C00000"/>
                </a:solidFill>
                <a:latin typeface="+mn-lt"/>
              </a:rPr>
              <a:t>class midpoints </a:t>
            </a:r>
            <a:r>
              <a:rPr lang="en-US" sz="3200" kern="0" dirty="0">
                <a:solidFill>
                  <a:srgbClr val="C00000"/>
                </a:solidFill>
                <a:latin typeface="+mn-lt"/>
              </a:rPr>
              <a:t>and </a:t>
            </a:r>
            <a:r>
              <a:rPr lang="en-US" sz="3200" u="sng" kern="0" dirty="0">
                <a:solidFill>
                  <a:srgbClr val="C00000"/>
                </a:solidFill>
                <a:latin typeface="+mn-lt"/>
              </a:rPr>
              <a:t>frequencies</a:t>
            </a:r>
            <a:r>
              <a:rPr lang="en-US" sz="3200" kern="0" dirty="0">
                <a:solidFill>
                  <a:srgbClr val="C00000"/>
                </a:solidFill>
                <a:latin typeface="+mn-lt"/>
              </a:rPr>
              <a:t> of the classes</a:t>
            </a:r>
            <a:r>
              <a:rPr lang="en-US" sz="3200" kern="0" dirty="0">
                <a:latin typeface="+mn-lt"/>
              </a:rPr>
              <a:t>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Frequency Polygons</a:t>
            </a:r>
          </a:p>
        </p:txBody>
      </p:sp>
      <p:sp>
        <p:nvSpPr>
          <p:cNvPr id="3584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584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360D709C-F334-4E0B-B9AB-0DA8E5547B00}" type="slidenum">
              <a:rPr lang="en-US" altLang="zh-TW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371600"/>
            <a:ext cx="7620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>
                <a:latin typeface="+mn-lt"/>
              </a:rPr>
              <a:t>Frequency polygons use class midpoints and frequencies of the classes.</a:t>
            </a:r>
          </a:p>
        </p:txBody>
      </p:sp>
      <p:pic>
        <p:nvPicPr>
          <p:cNvPr id="37894" name="Picture 3"/>
          <p:cNvPicPr>
            <a:picLocks noChangeAspect="1" noChangeArrowheads="1"/>
          </p:cNvPicPr>
          <p:nvPr/>
        </p:nvPicPr>
        <p:blipFill>
          <a:blip r:embed="rId2" cstate="print"/>
          <a:srcRect r="86905"/>
          <a:stretch>
            <a:fillRect/>
          </a:stretch>
        </p:blipFill>
        <p:spPr bwMode="auto">
          <a:xfrm>
            <a:off x="1371600" y="2547937"/>
            <a:ext cx="838200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6200000" flipH="1">
            <a:off x="6248400" y="4572000"/>
            <a:ext cx="1779588" cy="1031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  <a:stCxn id="10" idx="1"/>
          </p:cNvCxnSpPr>
          <p:nvPr/>
        </p:nvCxnSpPr>
        <p:spPr bwMode="auto">
          <a:xfrm rot="10800000" flipV="1">
            <a:off x="2514600" y="3222625"/>
            <a:ext cx="3429000" cy="23860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 t="83066"/>
          <a:stretch>
            <a:fillRect/>
          </a:stretch>
        </p:blipFill>
        <p:spPr bwMode="auto">
          <a:xfrm>
            <a:off x="1371600" y="5715000"/>
            <a:ext cx="64008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438400"/>
            <a:ext cx="6400800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943600" y="2484437"/>
            <a:ext cx="24384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A frequency polygon</a:t>
            </a:r>
          </a:p>
          <a:p>
            <a:r>
              <a:rPr lang="en-US" altLang="zh-TW" dirty="0"/>
              <a:t>is </a:t>
            </a:r>
            <a:r>
              <a:rPr lang="en-US" altLang="zh-TW" i="1" dirty="0"/>
              <a:t>anchored</a:t>
            </a:r>
            <a:r>
              <a:rPr lang="en-US" altLang="zh-TW" dirty="0"/>
              <a:t> on the</a:t>
            </a:r>
          </a:p>
          <a:p>
            <a:r>
              <a:rPr lang="en-US" altLang="zh-TW" dirty="0"/>
              <a:t>x-axis before the first </a:t>
            </a:r>
          </a:p>
          <a:p>
            <a:r>
              <a:rPr lang="en-US" altLang="zh-TW" dirty="0"/>
              <a:t>class and after the</a:t>
            </a:r>
          </a:p>
          <a:p>
            <a:r>
              <a:rPr lang="en-US" altLang="zh-TW" dirty="0"/>
              <a:t>last class.</a:t>
            </a:r>
          </a:p>
        </p:txBody>
      </p:sp>
      <p:sp>
        <p:nvSpPr>
          <p:cNvPr id="13" name="橢圓 12"/>
          <p:cNvSpPr>
            <a:spLocks noChangeAspect="1"/>
          </p:cNvSpPr>
          <p:nvPr/>
        </p:nvSpPr>
        <p:spPr>
          <a:xfrm>
            <a:off x="2895600" y="53022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>
            <a:spLocks noChangeAspect="1"/>
          </p:cNvSpPr>
          <p:nvPr/>
        </p:nvSpPr>
        <p:spPr>
          <a:xfrm>
            <a:off x="3505200" y="4419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>
            <a:spLocks noChangeAspect="1"/>
          </p:cNvSpPr>
          <p:nvPr/>
        </p:nvSpPr>
        <p:spPr>
          <a:xfrm>
            <a:off x="4114800" y="2895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>
            <a:spLocks noChangeAspect="1"/>
          </p:cNvSpPr>
          <p:nvPr/>
        </p:nvSpPr>
        <p:spPr>
          <a:xfrm>
            <a:off x="4800600" y="37338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>
            <a:spLocks noChangeAspect="1"/>
          </p:cNvSpPr>
          <p:nvPr/>
        </p:nvSpPr>
        <p:spPr>
          <a:xfrm>
            <a:off x="5400000" y="46080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>
            <a:spLocks noChangeAspect="1"/>
          </p:cNvSpPr>
          <p:nvPr/>
        </p:nvSpPr>
        <p:spPr>
          <a:xfrm>
            <a:off x="6019800" y="54864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>
            <a:spLocks noChangeAspect="1"/>
          </p:cNvSpPr>
          <p:nvPr/>
        </p:nvSpPr>
        <p:spPr>
          <a:xfrm>
            <a:off x="6597600" y="5454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charset="-120"/>
              </a:rPr>
              <a:t>Ogives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7772400" cy="35814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/>
              <a:t>The </a:t>
            </a:r>
            <a:r>
              <a:rPr lang="en-US" altLang="zh-TW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ogive</a:t>
            </a:r>
            <a:r>
              <a:rPr lang="en-US" altLang="zh-TW" b="1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TW" dirty="0" smtClean="0"/>
              <a:t>is a graph that represents the cumulative frequencies for the classes in a frequency distribution.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/>
              <a:t>The </a:t>
            </a:r>
            <a:r>
              <a:rPr lang="en-US" altLang="zh-TW" u="sng" dirty="0" smtClean="0"/>
              <a:t>upper class boundaries</a:t>
            </a:r>
            <a:r>
              <a:rPr lang="en-US" altLang="zh-TW" dirty="0" smtClean="0"/>
              <a:t> are represented on the horizontal axis.</a:t>
            </a:r>
          </a:p>
        </p:txBody>
      </p:sp>
      <p:sp>
        <p:nvSpPr>
          <p:cNvPr id="368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AFCB6C29-9E3B-464A-BBF8-438E7468F042}" type="slidenum">
              <a:rPr lang="en-US" altLang="zh-TW"/>
              <a:pPr>
                <a:defRPr/>
              </a:pPr>
              <a:t>44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TW" sz="2800" b="1" dirty="0" smtClean="0">
                <a:ea typeface="新細明體" charset="-120"/>
              </a:rPr>
              <a:t>Example 2-6 </a:t>
            </a:r>
            <a:r>
              <a:rPr lang="en-US" altLang="zh-TW" sz="2400" dirty="0" smtClean="0">
                <a:ea typeface="新細明體" charset="-120"/>
              </a:rPr>
              <a:t>(Page #59)</a:t>
            </a:r>
            <a:r>
              <a:rPr lang="en-US" altLang="zh-TW" sz="4000" dirty="0" smtClean="0">
                <a:ea typeface="新細明體" charset="-120"/>
              </a:rPr>
              <a:t/>
            </a:r>
            <a:br>
              <a:rPr lang="en-US" altLang="zh-TW" sz="4000" dirty="0" smtClean="0">
                <a:ea typeface="新細明體" charset="-120"/>
              </a:rPr>
            </a:b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Ogives</a:t>
            </a:r>
          </a:p>
        </p:txBody>
      </p:sp>
      <p:sp>
        <p:nvSpPr>
          <p:cNvPr id="3789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EB01765F-42D4-44D9-80A0-9FBF227CA133}" type="slidenum">
              <a:rPr lang="en-US" altLang="zh-TW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39941" name="Rectangle 3"/>
          <p:cNvSpPr txBox="1">
            <a:spLocks noChangeArrowheads="1"/>
          </p:cNvSpPr>
          <p:nvPr/>
        </p:nvSpPr>
        <p:spPr bwMode="auto">
          <a:xfrm>
            <a:off x="533400" y="1965325"/>
            <a:ext cx="7848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/>
              <a:t>Construct an ogive to represent the data for the record high temperatures for each of the 50 states (see Example 2–2 for the data).</a:t>
            </a:r>
          </a:p>
        </p:txBody>
      </p:sp>
      <p:sp>
        <p:nvSpPr>
          <p:cNvPr id="39942" name="矩形 5"/>
          <p:cNvSpPr>
            <a:spLocks noChangeArrowheads="1"/>
          </p:cNvSpPr>
          <p:nvPr/>
        </p:nvSpPr>
        <p:spPr bwMode="auto">
          <a:xfrm>
            <a:off x="914400" y="3717925"/>
            <a:ext cx="69342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112   </a:t>
            </a:r>
            <a:r>
              <a:rPr lang="en-US" altLang="zh-TW" sz="2200">
                <a:solidFill>
                  <a:srgbClr val="000099"/>
                </a:solidFill>
              </a:rPr>
              <a:t>100</a:t>
            </a:r>
            <a:r>
              <a:rPr lang="en-US" altLang="zh-TW" sz="2200"/>
              <a:t>   127   120   </a:t>
            </a:r>
            <a:r>
              <a:rPr lang="en-US" altLang="zh-TW" sz="2200">
                <a:solidFill>
                  <a:srgbClr val="000099"/>
                </a:solidFill>
              </a:rPr>
              <a:t>134</a:t>
            </a:r>
            <a:r>
              <a:rPr lang="en-US" altLang="zh-TW" sz="2200"/>
              <a:t>   118   105   110   109   112  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110   118   117   116   118   122   114   114   105   109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107   112   114   115   118   117   118   122   106   110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116   108   110   121   113   120   119   111   104   111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200"/>
              <a:t>120   113   120   117   105   110   118   112   114   114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charset="-120"/>
              </a:rPr>
              <a:t>Ogives</a:t>
            </a:r>
          </a:p>
        </p:txBody>
      </p:sp>
      <p:sp>
        <p:nvSpPr>
          <p:cNvPr id="3893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893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042AF525-4794-46B2-B191-996BF260681C}" type="slidenum">
              <a:rPr lang="en-US" altLang="zh-TW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371600"/>
            <a:ext cx="7620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 err="1">
                <a:latin typeface="+mn-lt"/>
              </a:rPr>
              <a:t>Ogives</a:t>
            </a:r>
            <a:r>
              <a:rPr lang="en-US" sz="3200" kern="0" dirty="0">
                <a:latin typeface="+mn-lt"/>
              </a:rPr>
              <a:t> use </a:t>
            </a:r>
            <a:r>
              <a:rPr lang="en-US" sz="32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upper class </a:t>
            </a:r>
            <a:r>
              <a:rPr lang="en-US" sz="3200" kern="0" dirty="0">
                <a:latin typeface="+mn-lt"/>
              </a:rPr>
              <a:t>boundaries and cumulative frequencies of the classes.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14400" y="2590800"/>
          <a:ext cx="7239000" cy="3474720"/>
        </p:xfrm>
        <a:graphic>
          <a:graphicData uri="http://schemas.openxmlformats.org/drawingml/2006/table">
            <a:tbl>
              <a:tblPr/>
              <a:tblGrid>
                <a:gridCol w="1600200"/>
                <a:gridCol w="2133600"/>
                <a:gridCol w="1676400"/>
                <a:gridCol w="1828800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Limits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Cumulative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100 - 104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105 - 109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110 - 114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115 - 119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120 - 124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125 - 129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130 - 134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90800" y="3429000"/>
            <a:ext cx="1998663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400" dirty="0"/>
              <a:t>99.5 - 104.5</a:t>
            </a:r>
          </a:p>
          <a:p>
            <a:pPr algn="ctr">
              <a:defRPr/>
            </a:pPr>
            <a:r>
              <a:rPr lang="en-US" sz="2400" dirty="0"/>
              <a:t>104.5 - 109.5</a:t>
            </a:r>
          </a:p>
          <a:p>
            <a:pPr algn="ctr">
              <a:defRPr/>
            </a:pPr>
            <a:r>
              <a:rPr lang="en-US" sz="2400" dirty="0"/>
              <a:t>109.5 - 114.5</a:t>
            </a:r>
          </a:p>
          <a:p>
            <a:pPr algn="ctr">
              <a:defRPr/>
            </a:pPr>
            <a:r>
              <a:rPr lang="en-US" sz="2400" dirty="0"/>
              <a:t>114.5 - 119.5</a:t>
            </a:r>
          </a:p>
          <a:p>
            <a:pPr algn="ctr">
              <a:defRPr/>
            </a:pPr>
            <a:r>
              <a:rPr lang="en-US" sz="2400" dirty="0"/>
              <a:t>119.5 - 124.5</a:t>
            </a:r>
          </a:p>
          <a:p>
            <a:pPr algn="ctr">
              <a:defRPr/>
            </a:pPr>
            <a:r>
              <a:rPr lang="en-US" sz="2400" dirty="0"/>
              <a:t>124.5 - 129.5</a:t>
            </a:r>
          </a:p>
          <a:p>
            <a:pPr algn="ctr">
              <a:defRPr/>
            </a:pPr>
            <a:r>
              <a:rPr lang="en-US" sz="2400" dirty="0"/>
              <a:t>129.5 - 134.5</a:t>
            </a:r>
          </a:p>
        </p:txBody>
      </p:sp>
      <p:sp>
        <p:nvSpPr>
          <p:cNvPr id="40984" name="TextBox 8"/>
          <p:cNvSpPr txBox="1">
            <a:spLocks noChangeArrowheads="1"/>
          </p:cNvSpPr>
          <p:nvPr/>
        </p:nvSpPr>
        <p:spPr bwMode="auto">
          <a:xfrm>
            <a:off x="5181600" y="3429000"/>
            <a:ext cx="5270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8</a:t>
            </a:r>
          </a:p>
          <a:p>
            <a:pPr algn="ctr"/>
            <a:r>
              <a:rPr lang="en-US" altLang="zh-TW" sz="2400"/>
              <a:t>18</a:t>
            </a:r>
          </a:p>
          <a:p>
            <a:pPr algn="ctr"/>
            <a:r>
              <a:rPr lang="en-US" altLang="zh-TW" sz="2400"/>
              <a:t>13</a:t>
            </a:r>
          </a:p>
          <a:p>
            <a:pPr algn="ctr"/>
            <a:r>
              <a:rPr lang="en-US" altLang="zh-TW" sz="2400"/>
              <a:t>7</a:t>
            </a:r>
          </a:p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1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7010400" y="3429000"/>
            <a:ext cx="5270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10</a:t>
            </a:r>
          </a:p>
          <a:p>
            <a:pPr algn="ctr"/>
            <a:r>
              <a:rPr lang="en-US" altLang="zh-TW" sz="2400"/>
              <a:t>28</a:t>
            </a:r>
          </a:p>
          <a:p>
            <a:pPr algn="ctr"/>
            <a:r>
              <a:rPr lang="en-US" altLang="zh-TW" sz="2400"/>
              <a:t>41</a:t>
            </a:r>
          </a:p>
          <a:p>
            <a:pPr algn="ctr"/>
            <a:r>
              <a:rPr lang="en-US" altLang="zh-TW" sz="2400"/>
              <a:t>48</a:t>
            </a:r>
          </a:p>
          <a:p>
            <a:pPr algn="ctr"/>
            <a:r>
              <a:rPr lang="en-US" altLang="zh-TW" sz="2400"/>
              <a:t>49</a:t>
            </a:r>
          </a:p>
          <a:p>
            <a:pPr algn="ctr"/>
            <a:r>
              <a:rPr lang="en-US" altLang="zh-TW" sz="2400"/>
              <a:t>50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Ogives</a:t>
            </a:r>
          </a:p>
        </p:txBody>
      </p:sp>
      <p:sp>
        <p:nvSpPr>
          <p:cNvPr id="3995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3995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89E54423-CB6D-4663-827C-F8AAD06070CF}" type="slidenum">
              <a:rPr lang="en-US" altLang="zh-TW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371600"/>
            <a:ext cx="7620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 err="1">
                <a:latin typeface="+mn-lt"/>
              </a:rPr>
              <a:t>Ogives</a:t>
            </a:r>
            <a:r>
              <a:rPr lang="en-US" sz="3200" kern="0" dirty="0">
                <a:latin typeface="+mn-lt"/>
              </a:rPr>
              <a:t> use upper class boundaries and cumulative frequencies of the classes.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057400" y="2590800"/>
          <a:ext cx="5029200" cy="3474720"/>
        </p:xfrm>
        <a:graphic>
          <a:graphicData uri="http://schemas.openxmlformats.org/drawingml/2006/table">
            <a:tbl>
              <a:tblPr/>
              <a:tblGrid>
                <a:gridCol w="2971800"/>
                <a:gridCol w="2057400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Cumulative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5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01" name="TextBox 13"/>
          <p:cNvSpPr txBox="1">
            <a:spLocks noChangeArrowheads="1"/>
          </p:cNvSpPr>
          <p:nvPr/>
        </p:nvSpPr>
        <p:spPr bwMode="auto">
          <a:xfrm>
            <a:off x="2254250" y="3417888"/>
            <a:ext cx="254635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2060"/>
                </a:solidFill>
              </a:rPr>
              <a:t> Less than 104.5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Less than 109.5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Less than 114.5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Less than 119.5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Less than 124.5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Less than 129.5</a:t>
            </a:r>
          </a:p>
          <a:p>
            <a:pPr algn="ctr"/>
            <a:r>
              <a:rPr lang="en-US" altLang="zh-TW" sz="2400">
                <a:solidFill>
                  <a:srgbClr val="002060"/>
                </a:solidFill>
              </a:rPr>
              <a:t>Less than 134.5</a:t>
            </a:r>
          </a:p>
        </p:txBody>
      </p:sp>
      <p:sp>
        <p:nvSpPr>
          <p:cNvPr id="42002" name="TextBox 8"/>
          <p:cNvSpPr txBox="1">
            <a:spLocks noChangeArrowheads="1"/>
          </p:cNvSpPr>
          <p:nvPr/>
        </p:nvSpPr>
        <p:spPr bwMode="auto">
          <a:xfrm>
            <a:off x="5791200" y="3429000"/>
            <a:ext cx="5270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1818FF"/>
                </a:solidFill>
              </a:rPr>
              <a:t>2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10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28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41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48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49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50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Ogives</a:t>
            </a:r>
          </a:p>
        </p:txBody>
      </p:sp>
      <p:sp>
        <p:nvSpPr>
          <p:cNvPr id="4096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23496DC2-7405-475F-A4C7-5B5B251D5993}" type="slidenum">
              <a:rPr lang="en-US" altLang="zh-TW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371600"/>
            <a:ext cx="7620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 err="1">
                <a:latin typeface="+mn-lt"/>
              </a:rPr>
              <a:t>Ogives</a:t>
            </a:r>
            <a:r>
              <a:rPr lang="en-US" sz="3200" kern="0" dirty="0">
                <a:latin typeface="+mn-lt"/>
              </a:rPr>
              <a:t> use upper class boundaries and cumulative frequencies of the classes.</a:t>
            </a:r>
          </a:p>
        </p:txBody>
      </p:sp>
      <p:pic>
        <p:nvPicPr>
          <p:cNvPr id="430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513013"/>
            <a:ext cx="7924800" cy="35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Procedure</a:t>
            </a:r>
            <a:r>
              <a:rPr lang="en-US" altLang="zh-TW" sz="3600" dirty="0" smtClean="0">
                <a:ea typeface="新細明體" charset="-120"/>
              </a:rPr>
              <a:t>--</a:t>
            </a:r>
            <a:r>
              <a:rPr lang="en-US" altLang="zh-TW" sz="2800" dirty="0" smtClean="0">
                <a:ea typeface="新細明體" charset="-120"/>
                <a:cs typeface="Arial" charset="0"/>
              </a:rPr>
              <a:t>Constructing Statistical Graphs</a:t>
            </a:r>
            <a:endParaRPr lang="en-US" altLang="zh-TW" sz="2800" dirty="0" smtClean="0">
              <a:ea typeface="新細明體" charset="-12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>
            <a:normAutofit lnSpcReduction="10000"/>
          </a:bodyPr>
          <a:lstStyle/>
          <a:p>
            <a:pPr marL="514350" indent="-514350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1:  Draw and label the </a:t>
            </a:r>
            <a:r>
              <a:rPr lang="en-US" altLang="zh-TW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x</a:t>
            </a:r>
            <a:r>
              <a:rPr lang="en-US" altLang="zh-TW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and </a:t>
            </a:r>
            <a:r>
              <a:rPr lang="en-US" altLang="zh-TW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y</a:t>
            </a:r>
            <a:r>
              <a:rPr lang="en-US" altLang="zh-TW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axes.</a:t>
            </a:r>
          </a:p>
          <a:p>
            <a:pPr marL="514350" indent="-514350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2:  Choose a suitable scale for the frequencies or cumulative frequencies, and label it on the </a:t>
            </a:r>
            <a:r>
              <a:rPr lang="en-US" altLang="zh-TW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y</a:t>
            </a:r>
            <a:r>
              <a:rPr lang="en-US" altLang="zh-TW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axis.</a:t>
            </a:r>
          </a:p>
          <a:p>
            <a:pPr marL="514350" indent="-514350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3:  Represent the class boundaries for the histogram or ogive, or the midpoint for the frequency polygon, on the </a:t>
            </a:r>
            <a:r>
              <a:rPr lang="en-US" altLang="zh-TW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x</a:t>
            </a:r>
            <a:r>
              <a:rPr lang="en-US" altLang="zh-TW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axis.</a:t>
            </a:r>
            <a:endParaRPr lang="en-US" altLang="zh-TW" sz="2800" dirty="0" smtClean="0">
              <a:cs typeface="Arial" charset="0"/>
            </a:endParaRPr>
          </a:p>
          <a:p>
            <a:pPr marL="514350" indent="-514350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4:  Plot the points and then draw the bars or lines.</a:t>
            </a:r>
          </a:p>
        </p:txBody>
      </p:sp>
      <p:sp>
        <p:nvSpPr>
          <p:cNvPr id="4198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5B02E013-02D5-4375-A247-142F1EFFB954}" type="slidenum">
              <a:rPr lang="en-US" altLang="zh-TW"/>
              <a:pPr>
                <a:defRPr/>
              </a:pPr>
              <a:t>49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6F1DCFFA-F0B2-43B0-AAD4-AF399E696B62}" type="slidenum">
              <a:rPr lang="en-US" altLang="zh-TW"/>
              <a:pPr>
                <a:defRPr/>
              </a:pPr>
              <a:t>5</a:t>
            </a:fld>
            <a:endParaRPr lang="en-US" altLang="zh-TW"/>
          </a:p>
        </p:txBody>
      </p:sp>
      <p:graphicFrame>
        <p:nvGraphicFramePr>
          <p:cNvPr id="1026" name="Object 2" descr="針織"/>
          <p:cNvGraphicFramePr>
            <a:graphicFrameLocks noChangeAspect="1"/>
          </p:cNvGraphicFramePr>
          <p:nvPr/>
        </p:nvGraphicFramePr>
        <p:xfrm>
          <a:off x="381000" y="609600"/>
          <a:ext cx="7853363" cy="604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工作表" r:id="rId3" imgW="4819650" imgH="3705225" progId="Excel.Sheet.8">
                  <p:embed/>
                </p:oleObj>
              </mc:Choice>
              <mc:Fallback>
                <p:oleObj name="工作表" r:id="rId3" imgW="4819650" imgH="3705225" progId="Excel.Sheet.8">
                  <p:embed/>
                  <p:pic>
                    <p:nvPicPr>
                      <p:cNvPr id="0" name="Object 2" descr="針織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609600"/>
                        <a:ext cx="7853363" cy="604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charset="-120"/>
              </a:rPr>
              <a:t>Relative frequency graphs</a:t>
            </a:r>
            <a:endParaRPr lang="en-US" altLang="zh-TW" sz="4000" dirty="0" smtClean="0">
              <a:solidFill>
                <a:srgbClr val="002060"/>
              </a:solidFill>
              <a:latin typeface="Verdana" pitchFamily="34" charset="0"/>
              <a:ea typeface="新細明體" charset="-12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905000"/>
            <a:ext cx="7848600" cy="4191000"/>
          </a:xfrm>
        </p:spPr>
        <p:txBody>
          <a:bodyPr>
            <a:normAutofit/>
          </a:bodyPr>
          <a:lstStyle/>
          <a:p>
            <a:pPr marL="365125" indent="-365125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bg2">
                  <a:lumMod val="75000"/>
                </a:schemeClr>
              </a:buClr>
              <a:buSzTx/>
              <a:buFont typeface="Wingdings 2"/>
              <a:buChar char=""/>
              <a:defRPr/>
            </a:pPr>
            <a:r>
              <a:rPr lang="en-US" altLang="zh-TW" sz="2800" dirty="0" smtClean="0"/>
              <a:t>If proportions are used instead of frequencies, the graphs are called </a:t>
            </a:r>
            <a:r>
              <a:rPr lang="en-US" altLang="zh-TW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relative frequency graphs</a:t>
            </a:r>
            <a:r>
              <a:rPr lang="en-US" altLang="zh-TW" sz="2800" dirty="0" smtClean="0"/>
              <a:t>.</a:t>
            </a:r>
          </a:p>
          <a:p>
            <a:pPr marL="0" indent="0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800" dirty="0" smtClean="0"/>
          </a:p>
          <a:p>
            <a:pPr marL="365125" indent="-365125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bg2">
                  <a:lumMod val="75000"/>
                </a:schemeClr>
              </a:buClr>
              <a:buSzTx/>
              <a:buFont typeface="Wingdings 2"/>
              <a:buChar char=""/>
              <a:defRPr/>
            </a:pPr>
            <a:r>
              <a:rPr lang="en-US" altLang="zh-TW" sz="2800" dirty="0" smtClean="0"/>
              <a:t>Relative frequency graphs are used when the proportion of data values that fall into a given class is more important than the actual number of data values that fall into that class.</a:t>
            </a:r>
          </a:p>
        </p:txBody>
      </p:sp>
      <p:sp>
        <p:nvSpPr>
          <p:cNvPr id="430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9275005D-4640-4110-8770-33E7102CCEDC}" type="slidenum">
              <a:rPr lang="en-US" altLang="zh-TW"/>
              <a:pPr>
                <a:defRPr/>
              </a:pPr>
              <a:t>50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05400" y="2286000"/>
          <a:ext cx="3414713" cy="3474720"/>
        </p:xfrm>
        <a:graphic>
          <a:graphicData uri="http://schemas.openxmlformats.org/drawingml/2006/table">
            <a:tbl>
              <a:tblPr/>
              <a:tblGrid>
                <a:gridCol w="1781175"/>
                <a:gridCol w="1633538"/>
              </a:tblGrid>
              <a:tr h="752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5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5.5 - 10.5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10.5 - 15.5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15.5 - 20.5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20.5 - 25.5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25.5 - 30.5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30.5 - 35.5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35.5 - 40.5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093" name="TextBox 6"/>
          <p:cNvSpPr txBox="1">
            <a:spLocks noChangeArrowheads="1"/>
          </p:cNvSpPr>
          <p:nvPr/>
        </p:nvSpPr>
        <p:spPr bwMode="auto">
          <a:xfrm>
            <a:off x="7493000" y="3124200"/>
            <a:ext cx="3556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5</a:t>
            </a:r>
          </a:p>
          <a:p>
            <a:pPr algn="ctr"/>
            <a:r>
              <a:rPr lang="en-US" altLang="zh-TW" sz="2400"/>
              <a:t>4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2</a:t>
            </a:r>
          </a:p>
        </p:txBody>
      </p:sp>
      <p:sp>
        <p:nvSpPr>
          <p:cNvPr id="48142" name="Rectangle 3"/>
          <p:cNvSpPr txBox="1">
            <a:spLocks noChangeArrowheads="1"/>
          </p:cNvSpPr>
          <p:nvPr/>
        </p:nvSpPr>
        <p:spPr bwMode="auto">
          <a:xfrm>
            <a:off x="152400" y="2133600"/>
            <a:ext cx="4800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>
              <a:lnSpc>
                <a:spcPct val="114000"/>
              </a:lnSpc>
              <a:buClr>
                <a:schemeClr val="bg2">
                  <a:lumMod val="75000"/>
                </a:schemeClr>
              </a:buClr>
              <a:buFont typeface="Wingdings" pitchFamily="2" charset="2"/>
              <a:buChar char="n"/>
              <a:defRPr/>
            </a:pPr>
            <a:r>
              <a:rPr lang="en-US" altLang="zh-TW" sz="2600" dirty="0"/>
              <a:t>Construct a histogram, frequency polygon, and ogive using relative frequencies for the distribution (shown here) of the miles that 20 randomly selected runners ran during a given week.</a:t>
            </a:r>
          </a:p>
        </p:txBody>
      </p:sp>
      <p:sp>
        <p:nvSpPr>
          <p:cNvPr id="4404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4404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E99849DB-B971-4FD4-A452-128F32C942D9}" type="slidenum">
              <a:rPr lang="en-US" altLang="zh-TW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533400" y="533400"/>
            <a:ext cx="7467600" cy="11699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altLang="zh-TW" sz="2800" b="1" dirty="0"/>
              <a:t>Example 2-7 </a:t>
            </a:r>
            <a:r>
              <a:rPr lang="en-US" altLang="zh-TW" sz="2400" b="1" dirty="0"/>
              <a:t>(</a:t>
            </a:r>
            <a:r>
              <a:rPr lang="en-US" altLang="zh-TW" sz="2400" dirty="0"/>
              <a:t>Page </a:t>
            </a:r>
            <a:r>
              <a:rPr lang="en-US" altLang="zh-TW" sz="2400" dirty="0" smtClean="0"/>
              <a:t>#61)</a:t>
            </a:r>
            <a:endParaRPr lang="en-US" altLang="zh-TW" sz="2400" dirty="0"/>
          </a:p>
          <a:p>
            <a:pPr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Distributions and Graphs</a:t>
            </a:r>
            <a:endParaRPr lang="en-US" altLang="zh-TW" sz="240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Histograms</a:t>
            </a:r>
          </a:p>
        </p:txBody>
      </p:sp>
      <p:sp>
        <p:nvSpPr>
          <p:cNvPr id="45083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45082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96FD4B4F-F2CE-44EC-A7A8-4C17CE3AB442}" type="slidenum">
              <a:rPr lang="en-US" altLang="zh-TW"/>
              <a:pPr>
                <a:defRPr/>
              </a:pPr>
              <a:t>52</a:t>
            </a:fld>
            <a:endParaRPr lang="en-US" altLang="zh-TW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2438400"/>
          <a:ext cx="5638800" cy="3840480"/>
        </p:xfrm>
        <a:graphic>
          <a:graphicData uri="http://schemas.openxmlformats.org/drawingml/2006/table">
            <a:tbl>
              <a:tblPr/>
              <a:tblGrid>
                <a:gridCol w="1781175"/>
                <a:gridCol w="1633538"/>
                <a:gridCol w="2224087"/>
              </a:tblGrid>
              <a:tr h="752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Relative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5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5.5 - 10.5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10.5 - 15.5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15.5 - 20.5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20.5 - 25.5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25.5 - 30.5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30.5 - 35.5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35.5 - 40.5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23" name="TextBox 6"/>
          <p:cNvSpPr txBox="1">
            <a:spLocks noChangeArrowheads="1"/>
          </p:cNvSpPr>
          <p:nvPr/>
        </p:nvSpPr>
        <p:spPr bwMode="auto">
          <a:xfrm>
            <a:off x="3073400" y="3265488"/>
            <a:ext cx="35560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5</a:t>
            </a:r>
          </a:p>
          <a:p>
            <a:pPr algn="ctr"/>
            <a:r>
              <a:rPr lang="en-US" altLang="zh-TW" sz="2400"/>
              <a:t>4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2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360863" y="3262313"/>
            <a:ext cx="1049337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1/20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ctr"/>
            <a:r>
              <a:rPr lang="en-US" altLang="zh-TW" sz="2400"/>
              <a:t>2/20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ctr"/>
            <a:r>
              <a:rPr lang="en-US" altLang="zh-TW" sz="2400"/>
              <a:t>3/20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ctr"/>
            <a:r>
              <a:rPr lang="en-US" altLang="zh-TW" sz="2400"/>
              <a:t>5/20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ctr"/>
            <a:r>
              <a:rPr lang="en-US" altLang="zh-TW" sz="2400"/>
              <a:t>4/20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ctr"/>
            <a:r>
              <a:rPr lang="en-US" altLang="zh-TW" sz="2400"/>
              <a:t>3/20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ctr"/>
            <a:r>
              <a:rPr lang="en-US" altLang="zh-TW" sz="2400"/>
              <a:t>2/20 =</a:t>
            </a:r>
            <a:endParaRPr lang="en-US" altLang="zh-TW" sz="2400">
              <a:solidFill>
                <a:srgbClr val="1818FF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>
                <a:latin typeface="+mn-lt"/>
              </a:rPr>
              <a:t>The following is a frequency distribution of miles run per week by 20 selected runners.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743200" y="5862638"/>
            <a:ext cx="1144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ym typeface="Symbol" pitchFamily="18" charset="2"/>
              </a:rPr>
              <a:t></a:t>
            </a:r>
            <a:r>
              <a:rPr lang="en-US" altLang="zh-TW" sz="2400" i="1">
                <a:sym typeface="Symbol" pitchFamily="18" charset="2"/>
              </a:rPr>
              <a:t>f</a:t>
            </a:r>
            <a:r>
              <a:rPr lang="en-US" altLang="zh-TW" sz="2400">
                <a:sym typeface="Symbol" pitchFamily="18" charset="2"/>
              </a:rPr>
              <a:t> = 20</a:t>
            </a:r>
            <a:endParaRPr lang="en-US" altLang="zh-TW" sz="240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2743200" y="5908675"/>
            <a:ext cx="1066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572000" y="5862638"/>
            <a:ext cx="1490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ym typeface="Symbol" pitchFamily="18" charset="2"/>
              </a:rPr>
              <a:t></a:t>
            </a:r>
            <a:r>
              <a:rPr lang="en-US" altLang="zh-TW" sz="2400" i="1">
                <a:sym typeface="Symbol" pitchFamily="18" charset="2"/>
              </a:rPr>
              <a:t>rf</a:t>
            </a:r>
            <a:r>
              <a:rPr lang="en-US" altLang="zh-TW" sz="2400">
                <a:sym typeface="Symbol" pitchFamily="18" charset="2"/>
              </a:rPr>
              <a:t> = 1.00</a:t>
            </a:r>
            <a:endParaRPr lang="en-US" altLang="zh-TW" sz="2400">
              <a:solidFill>
                <a:srgbClr val="FF0000"/>
              </a:solidFill>
            </a:endParaRP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5311775" y="3268663"/>
            <a:ext cx="784225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0.05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0.10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0.25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0.20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0.10</a:t>
            </a:r>
          </a:p>
        </p:txBody>
      </p:sp>
      <p:cxnSp>
        <p:nvCxnSpPr>
          <p:cNvPr id="26" name="Straight Connector 25"/>
          <p:cNvCxnSpPr>
            <a:cxnSpLocks noChangeShapeType="1"/>
          </p:cNvCxnSpPr>
          <p:nvPr/>
        </p:nvCxnSpPr>
        <p:spPr bwMode="auto">
          <a:xfrm>
            <a:off x="4419600" y="5867400"/>
            <a:ext cx="16002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553200" y="2590800"/>
            <a:ext cx="2362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eaLnBrk="1" hangingPunct="1">
              <a:lnSpc>
                <a:spcPct val="114000"/>
              </a:lnSpc>
              <a:buFont typeface="Wingdings" pitchFamily="2" charset="2"/>
              <a:buChar char="Ø"/>
              <a:defRPr/>
            </a:pPr>
            <a:r>
              <a:rPr lang="en-US" sz="2400" kern="0" dirty="0">
                <a:solidFill>
                  <a:srgbClr val="0033CC"/>
                </a:solidFill>
                <a:latin typeface="+mn-lt"/>
              </a:rPr>
              <a:t>Divide each frequency by the total frequency to get the relative frequency.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5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Histograms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4608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5BCCF8FC-1E6A-49D9-AE25-4B6C667E5400}" type="slidenum">
              <a:rPr lang="en-US" altLang="zh-TW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71600" y="1447800"/>
            <a:ext cx="7086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kern="0" dirty="0">
                <a:latin typeface="+mn-lt"/>
              </a:rPr>
              <a:t>Use the class boundaries and the relative frequencies of the classes.</a:t>
            </a: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10000"/>
          </a:blip>
          <a:srcRect r="85106"/>
          <a:stretch>
            <a:fillRect/>
          </a:stretch>
        </p:blipFill>
        <p:spPr bwMode="auto">
          <a:xfrm>
            <a:off x="838200" y="2438400"/>
            <a:ext cx="1066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10000"/>
          </a:blip>
          <a:srcRect t="85417"/>
          <a:stretch>
            <a:fillRect/>
          </a:stretch>
        </p:blipFill>
        <p:spPr bwMode="auto">
          <a:xfrm>
            <a:off x="838200" y="5562600"/>
            <a:ext cx="716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10000"/>
          </a:blip>
          <a:srcRect/>
          <a:stretch>
            <a:fillRect/>
          </a:stretch>
        </p:blipFill>
        <p:spPr bwMode="auto">
          <a:xfrm>
            <a:off x="838200" y="2438400"/>
            <a:ext cx="7162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Frequency Polygons</a:t>
            </a:r>
          </a:p>
        </p:txBody>
      </p:sp>
      <p:sp>
        <p:nvSpPr>
          <p:cNvPr id="4712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4712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6A0A1CF8-9E0E-4E76-A693-0ADD4E0EB554}" type="slidenum">
              <a:rPr lang="en-US" altLang="zh-TW"/>
              <a:pPr>
                <a:defRPr/>
              </a:pPr>
              <a:t>54</a:t>
            </a:fld>
            <a:endParaRPr lang="en-US" altLang="zh-TW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78000" y="2438400"/>
          <a:ext cx="5080000" cy="3582035"/>
        </p:xfrm>
        <a:graphic>
          <a:graphicData uri="http://schemas.openxmlformats.org/drawingml/2006/table">
            <a:tbl>
              <a:tblPr/>
              <a:tblGrid>
                <a:gridCol w="1792288"/>
                <a:gridCol w="1644650"/>
                <a:gridCol w="1643062"/>
              </a:tblGrid>
              <a:tr h="766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Midpoints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Relative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5.5 - 10.5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10.5 - 15.5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15.5 - 20.5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20.5 - 25.5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25.5 - 30.5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30.5 - 35.5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35.5 - 40.5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171" name="TextBox 6"/>
          <p:cNvSpPr txBox="1">
            <a:spLocks noChangeArrowheads="1"/>
          </p:cNvSpPr>
          <p:nvPr/>
        </p:nvSpPr>
        <p:spPr bwMode="auto">
          <a:xfrm>
            <a:off x="4165600" y="3265488"/>
            <a:ext cx="52705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1818FF"/>
                </a:solidFill>
              </a:rPr>
              <a:t>8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13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18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23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28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33</a:t>
            </a:r>
          </a:p>
          <a:p>
            <a:pPr algn="ctr"/>
            <a:r>
              <a:rPr lang="en-US" altLang="zh-TW" sz="2400">
                <a:solidFill>
                  <a:srgbClr val="1818FF"/>
                </a:solidFill>
              </a:rPr>
              <a:t>38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>
                <a:latin typeface="+mn-lt"/>
              </a:rPr>
              <a:t>The following is a frequency distribution of miles run per week by 20 selected runners.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5664200" y="3276600"/>
            <a:ext cx="784225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0.05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0.10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0.25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0.20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0.10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Frequency Polygons</a:t>
            </a:r>
          </a:p>
        </p:txBody>
      </p:sp>
      <p:sp>
        <p:nvSpPr>
          <p:cNvPr id="4813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12B2A42C-21C5-4791-9ED3-DE2C445F60C1}" type="slidenum">
              <a:rPr lang="en-US" altLang="zh-TW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6705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>
                <a:latin typeface="+mn-lt"/>
              </a:rPr>
              <a:t>Use the class midpoints and the relative frequencies of the classes.</a:t>
            </a:r>
          </a:p>
        </p:txBody>
      </p:sp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362200"/>
            <a:ext cx="6858000" cy="37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Ogives</a:t>
            </a:r>
          </a:p>
        </p:txBody>
      </p:sp>
      <p:sp>
        <p:nvSpPr>
          <p:cNvPr id="49180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49179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D65AE49A-7D07-4BF8-A96F-ABDC7B82E957}" type="slidenum">
              <a:rPr lang="en-US" altLang="zh-TW"/>
              <a:pPr>
                <a:defRPr/>
              </a:pPr>
              <a:t>56</a:t>
            </a:fld>
            <a:endParaRPr lang="en-US" altLang="zh-TW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2438400"/>
          <a:ext cx="7620000" cy="3840480"/>
        </p:xfrm>
        <a:graphic>
          <a:graphicData uri="http://schemas.openxmlformats.org/drawingml/2006/table">
            <a:tbl>
              <a:tblPr/>
              <a:tblGrid>
                <a:gridCol w="1828800"/>
                <a:gridCol w="1752600"/>
                <a:gridCol w="1884363"/>
                <a:gridCol w="2154237"/>
              </a:tblGrid>
              <a:tr h="752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Cumulative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Cum. Rel.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5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</a:t>
                      </a: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5.5 - 10.5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10.5 - 15.5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15.5 - 20.5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20.5 - 25.5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25.5 - 30.5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30.5 - 35.5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35.5 - 40.5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22" name="TextBox 6"/>
          <p:cNvSpPr txBox="1">
            <a:spLocks noChangeArrowheads="1"/>
          </p:cNvSpPr>
          <p:nvPr/>
        </p:nvSpPr>
        <p:spPr bwMode="auto">
          <a:xfrm>
            <a:off x="3211513" y="3265488"/>
            <a:ext cx="35560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5</a:t>
            </a:r>
          </a:p>
          <a:p>
            <a:pPr algn="ctr"/>
            <a:r>
              <a:rPr lang="en-US" altLang="zh-TW" sz="2400"/>
              <a:t>4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2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6248400" y="3270250"/>
            <a:ext cx="1220788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TW" sz="2400"/>
              <a:t>1/20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r"/>
            <a:r>
              <a:rPr lang="en-US" altLang="zh-TW" sz="2400"/>
              <a:t>3/20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r"/>
            <a:r>
              <a:rPr lang="en-US" altLang="zh-TW" sz="2400"/>
              <a:t>6/20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r"/>
            <a:r>
              <a:rPr lang="en-US" altLang="zh-TW" sz="2400"/>
              <a:t>11/20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r"/>
            <a:r>
              <a:rPr lang="en-US" altLang="zh-TW" sz="2400"/>
              <a:t>15/20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r"/>
            <a:r>
              <a:rPr lang="en-US" altLang="zh-TW" sz="2400"/>
              <a:t>18/20 =</a:t>
            </a:r>
            <a:endParaRPr lang="en-US" altLang="zh-TW" sz="2400">
              <a:solidFill>
                <a:srgbClr val="1818FF"/>
              </a:solidFill>
            </a:endParaRPr>
          </a:p>
          <a:p>
            <a:pPr algn="r"/>
            <a:r>
              <a:rPr lang="en-US" altLang="zh-TW" sz="2400"/>
              <a:t>20/20 =</a:t>
            </a:r>
            <a:endParaRPr lang="en-US" altLang="zh-TW" sz="2400">
              <a:solidFill>
                <a:srgbClr val="1818FF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>
                <a:latin typeface="+mn-lt"/>
              </a:rPr>
              <a:t>The following is a frequency distribution of miles run per week by 20 selected runners.</a:t>
            </a:r>
          </a:p>
        </p:txBody>
      </p:sp>
      <p:sp>
        <p:nvSpPr>
          <p:cNvPr id="51225" name="TextBox 9"/>
          <p:cNvSpPr txBox="1">
            <a:spLocks noChangeArrowheads="1"/>
          </p:cNvSpPr>
          <p:nvPr/>
        </p:nvSpPr>
        <p:spPr bwMode="auto">
          <a:xfrm>
            <a:off x="2743200" y="5862638"/>
            <a:ext cx="1144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ym typeface="Symbol" pitchFamily="18" charset="2"/>
              </a:rPr>
              <a:t></a:t>
            </a:r>
            <a:r>
              <a:rPr lang="en-US" altLang="zh-TW" sz="2400" i="1">
                <a:sym typeface="Symbol" pitchFamily="18" charset="2"/>
              </a:rPr>
              <a:t>f</a:t>
            </a:r>
            <a:r>
              <a:rPr lang="en-US" altLang="zh-TW" sz="2400">
                <a:sym typeface="Symbol" pitchFamily="18" charset="2"/>
              </a:rPr>
              <a:t> = 20</a:t>
            </a:r>
            <a:endParaRPr lang="en-US" altLang="zh-TW" sz="2400">
              <a:solidFill>
                <a:srgbClr val="FF0000"/>
              </a:solidFill>
            </a:endParaRPr>
          </a:p>
        </p:txBody>
      </p:sp>
      <p:cxnSp>
        <p:nvCxnSpPr>
          <p:cNvPr id="51226" name="Straight Connector 11"/>
          <p:cNvCxnSpPr>
            <a:cxnSpLocks noChangeShapeType="1"/>
          </p:cNvCxnSpPr>
          <p:nvPr/>
        </p:nvCxnSpPr>
        <p:spPr bwMode="auto">
          <a:xfrm>
            <a:off x="2743200" y="5908675"/>
            <a:ext cx="10668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7445375" y="3276600"/>
            <a:ext cx="784225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0.05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0.30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0.55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0.75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0.90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1.00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959350" y="3262313"/>
            <a:ext cx="527050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6</a:t>
            </a:r>
          </a:p>
          <a:p>
            <a:pPr algn="ctr"/>
            <a:r>
              <a:rPr lang="en-US" altLang="zh-TW" sz="2400"/>
              <a:t>11</a:t>
            </a:r>
          </a:p>
          <a:p>
            <a:pPr algn="ctr"/>
            <a:r>
              <a:rPr lang="en-US" altLang="zh-TW" sz="2400"/>
              <a:t>15</a:t>
            </a:r>
          </a:p>
          <a:p>
            <a:pPr algn="ctr"/>
            <a:r>
              <a:rPr lang="en-US" altLang="zh-TW" sz="2400"/>
              <a:t>18</a:t>
            </a:r>
          </a:p>
          <a:p>
            <a:pPr algn="ctr"/>
            <a:r>
              <a:rPr lang="en-US" altLang="zh-TW" sz="2400"/>
              <a:t>20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Ogives</a:t>
            </a:r>
          </a:p>
        </p:txBody>
      </p:sp>
      <p:sp>
        <p:nvSpPr>
          <p:cNvPr id="5019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019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996348E3-2EEE-4F94-B41A-0FB9DD7099CB}" type="slidenum">
              <a:rPr lang="en-US" altLang="zh-TW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1371600"/>
            <a:ext cx="7620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 err="1">
                <a:latin typeface="+mn-lt"/>
              </a:rPr>
              <a:t>Ogives</a:t>
            </a:r>
            <a:r>
              <a:rPr lang="en-US" sz="3200" kern="0" dirty="0">
                <a:latin typeface="+mn-lt"/>
              </a:rPr>
              <a:t> use upper class boundaries and cumulative frequencies of the classes.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057400" y="2590800"/>
          <a:ext cx="5029200" cy="3474720"/>
        </p:xfrm>
        <a:graphic>
          <a:graphicData uri="http://schemas.openxmlformats.org/drawingml/2006/table">
            <a:tbl>
              <a:tblPr/>
              <a:tblGrid>
                <a:gridCol w="2971800"/>
                <a:gridCol w="2057400"/>
              </a:tblGrid>
              <a:tr h="742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818FF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Cum. Rel. 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5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19363" y="3417888"/>
            <a:ext cx="2205037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Less than 10.5</a:t>
            </a: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Less than 15.5</a:t>
            </a: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Less than 20.5</a:t>
            </a: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Less than 25.5</a:t>
            </a: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Less than 30.5</a:t>
            </a: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Less than 35.5</a:t>
            </a: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Less than 40.5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5665788" y="3417888"/>
            <a:ext cx="784225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0.05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0.15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0.30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0.55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0.75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0.90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1.00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Ogives</a:t>
            </a:r>
          </a:p>
        </p:txBody>
      </p:sp>
      <p:sp>
        <p:nvSpPr>
          <p:cNvPr id="5120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EB5FACD7-8A71-4AE2-BB4F-1C3904722D26}" type="slidenum">
              <a:rPr lang="en-US" altLang="zh-TW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7924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kern="0" dirty="0">
                <a:latin typeface="+mn-lt"/>
              </a:rPr>
              <a:t>Use the upper class boundaries and the cumulative relative frequencies.</a:t>
            </a:r>
          </a:p>
        </p:txBody>
      </p:sp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86000"/>
            <a:ext cx="7010400" cy="397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algn="ctr" eaLnBrk="1" hangingPunct="1"/>
            <a:r>
              <a:rPr lang="en-US" altLang="zh-TW" smtClean="0">
                <a:ea typeface="新細明體" charset="-120"/>
              </a:rPr>
              <a:t>Shapes of Distributions</a:t>
            </a:r>
          </a:p>
        </p:txBody>
      </p:sp>
      <p:sp>
        <p:nvSpPr>
          <p:cNvPr id="5223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223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9A7E086A-005A-44BB-985A-FF6491692D52}" type="slidenum">
              <a:rPr lang="en-US" altLang="zh-TW"/>
              <a:pPr>
                <a:defRPr/>
              </a:pPr>
              <a:t>59</a:t>
            </a:fld>
            <a:endParaRPr lang="en-US" altLang="zh-TW"/>
          </a:p>
        </p:txBody>
      </p:sp>
      <p:pic>
        <p:nvPicPr>
          <p:cNvPr id="54277" name="Picture 6" descr="bell_shap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66850"/>
            <a:ext cx="373380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8" descr="unifor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447800"/>
            <a:ext cx="37338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9" descr="j_shap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038600"/>
            <a:ext cx="3719513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10" descr="reverse_j_shap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4052888"/>
            <a:ext cx="3719513" cy="225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5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699248" cy="12954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rgbClr val="FFC000"/>
                </a:solidFill>
                <a:latin typeface="Verdana" pitchFamily="34" charset="0"/>
                <a:ea typeface="新細明體" pitchFamily="18" charset="-120"/>
              </a:rPr>
              <a:t>Section 2-1</a:t>
            </a:r>
            <a:endParaRPr lang="zh-TW" altLang="en-US" dirty="0" smtClean="0">
              <a:solidFill>
                <a:srgbClr val="FFC000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12291" name="副標題 6"/>
          <p:cNvSpPr>
            <a:spLocks noGrp="1"/>
          </p:cNvSpPr>
          <p:nvPr>
            <p:ph type="subTitle" idx="1"/>
          </p:nvPr>
        </p:nvSpPr>
        <p:spPr>
          <a:xfrm>
            <a:off x="990600" y="3124200"/>
            <a:ext cx="7620000" cy="2743200"/>
          </a:xfrm>
        </p:spPr>
        <p:txBody>
          <a:bodyPr/>
          <a:lstStyle/>
          <a:p>
            <a:pPr marR="0" algn="ctr" eaLnBrk="1" hangingPunct="1"/>
            <a:r>
              <a:rPr lang="en-US" altLang="zh-TW" sz="4800" b="1" dirty="0" smtClean="0">
                <a:solidFill>
                  <a:schemeClr val="bg1"/>
                </a:solidFill>
              </a:rPr>
              <a:t>Organizing Data</a:t>
            </a:r>
          </a:p>
          <a:p>
            <a:pPr marL="625475" marR="0" indent="-92075" algn="l" eaLnBrk="1" hangingPunct="1">
              <a:buFont typeface="Arial" pitchFamily="34" charset="0"/>
              <a:buChar char="•"/>
            </a:pPr>
            <a:r>
              <a:rPr lang="en-US" altLang="zh-TW" sz="3600" b="1" dirty="0" smtClean="0">
                <a:solidFill>
                  <a:srgbClr val="000099"/>
                </a:solidFill>
              </a:rPr>
              <a:t>Categorical Frequency Distributions</a:t>
            </a:r>
            <a:endParaRPr lang="en-US" altLang="zh-TW" sz="4000" b="1" dirty="0" smtClean="0">
              <a:solidFill>
                <a:schemeClr val="bg1"/>
              </a:solidFill>
            </a:endParaRPr>
          </a:p>
          <a:p>
            <a:pPr marL="715963" indent="-182563" algn="just">
              <a:buFont typeface="Arial" pitchFamily="34" charset="0"/>
              <a:buChar char="•"/>
            </a:pPr>
            <a:r>
              <a:rPr lang="en-US" altLang="zh-TW" sz="3600" b="1" dirty="0" smtClean="0">
                <a:solidFill>
                  <a:srgbClr val="000099"/>
                </a:solidFill>
              </a:rPr>
              <a:t>Grouped Frequency Distributions</a:t>
            </a:r>
          </a:p>
        </p:txBody>
      </p:sp>
      <p:sp>
        <p:nvSpPr>
          <p:cNvPr id="1024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024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A692F-0B22-4AE6-BE22-D569FE7D9A42}" type="slidenum">
              <a:rPr lang="en-US" altLang="zh-TW"/>
              <a:pPr>
                <a:defRPr/>
              </a:pPr>
              <a:t>6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algn="ctr" eaLnBrk="1" hangingPunct="1"/>
            <a:r>
              <a:rPr lang="en-US" altLang="zh-TW" smtClean="0">
                <a:ea typeface="新細明體" charset="-120"/>
              </a:rPr>
              <a:t>Shapes of Distributions</a:t>
            </a:r>
          </a:p>
        </p:txBody>
      </p:sp>
      <p:sp>
        <p:nvSpPr>
          <p:cNvPr id="5325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325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9EF1404B-3572-4BC1-ABF6-48DF946B0D9B}" type="slidenum">
              <a:rPr lang="en-US" altLang="zh-TW"/>
              <a:pPr>
                <a:defRPr/>
              </a:pPr>
              <a:t>60</a:t>
            </a:fld>
            <a:endParaRPr lang="en-US" altLang="zh-TW"/>
          </a:p>
        </p:txBody>
      </p:sp>
      <p:pic>
        <p:nvPicPr>
          <p:cNvPr id="55301" name="Picture 7" descr="right_skew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1481138"/>
            <a:ext cx="3714750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8" descr="left_skew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466850"/>
            <a:ext cx="3733800" cy="226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10" descr="bimoda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052888"/>
            <a:ext cx="3714750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4" name="Picture 11" descr="u_shap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4052888"/>
            <a:ext cx="3733800" cy="225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新細明體" pitchFamily="18" charset="-120"/>
              </a:rPr>
              <a:t>Section 2-3</a:t>
            </a:r>
            <a:endParaRPr lang="zh-TW" altLang="en-US" dirty="0" smtClean="0">
              <a:solidFill>
                <a:srgbClr val="FFC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56323" name="副標題 2"/>
          <p:cNvSpPr>
            <a:spLocks noGrp="1"/>
          </p:cNvSpPr>
          <p:nvPr>
            <p:ph type="subTitle" idx="1"/>
          </p:nvPr>
        </p:nvSpPr>
        <p:spPr>
          <a:xfrm>
            <a:off x="2057400" y="3962400"/>
            <a:ext cx="5334000" cy="1752600"/>
          </a:xfrm>
        </p:spPr>
        <p:txBody>
          <a:bodyPr/>
          <a:lstStyle/>
          <a:p>
            <a:pPr marR="0" algn="ctr" eaLnBrk="1" hangingPunct="1"/>
            <a:r>
              <a:rPr lang="en-US" altLang="zh-TW" sz="4000" b="1" smtClean="0">
                <a:solidFill>
                  <a:schemeClr val="bg1"/>
                </a:solidFill>
              </a:rPr>
              <a:t>Other Types of Graphs</a:t>
            </a:r>
            <a:endParaRPr lang="zh-TW" altLang="en-US" sz="4000" b="1" smtClean="0">
              <a:solidFill>
                <a:schemeClr val="bg1"/>
              </a:solidFill>
            </a:endParaRPr>
          </a:p>
        </p:txBody>
      </p:sp>
      <p:sp>
        <p:nvSpPr>
          <p:cNvPr id="54276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427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27085-702C-47AB-AD7F-A06AF5CFB41F}" type="slidenum">
              <a:rPr lang="en-US" altLang="zh-TW"/>
              <a:pPr>
                <a:defRPr/>
              </a:pPr>
              <a:t>61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4038600" cy="1371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Bar Graphs</a:t>
            </a:r>
          </a:p>
        </p:txBody>
      </p:sp>
      <p:sp>
        <p:nvSpPr>
          <p:cNvPr id="5530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9D507572-D3A0-4A4D-862F-E6BCB934AC0A}" type="slidenum">
              <a:rPr lang="en-US" altLang="zh-TW"/>
              <a:pPr>
                <a:defRPr/>
              </a:pPr>
              <a:t>62</a:t>
            </a:fld>
            <a:endParaRPr lang="en-US" altLang="zh-TW"/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r="25298"/>
          <a:stretch>
            <a:fillRect/>
          </a:stretch>
        </p:blipFill>
        <p:spPr bwMode="auto">
          <a:xfrm>
            <a:off x="228600" y="1981200"/>
            <a:ext cx="41910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876800" y="533400"/>
            <a:ext cx="396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zh-TW" sz="4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Pareto Charts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400" y="1828800"/>
            <a:ext cx="4597400" cy="413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5105400" cy="1371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Time Series Graphs</a:t>
            </a:r>
          </a:p>
        </p:txBody>
      </p:sp>
      <p:sp>
        <p:nvSpPr>
          <p:cNvPr id="563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2844CE87-3C30-4E99-9F12-A53FA7E876FF}" type="slidenum">
              <a:rPr lang="en-US" altLang="zh-TW"/>
              <a:pPr>
                <a:defRPr/>
              </a:pPr>
              <a:t>63</a:t>
            </a:fld>
            <a:endParaRPr lang="en-US" altLang="zh-TW"/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228600" y="1828800"/>
            <a:ext cx="536733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715000" y="457200"/>
            <a:ext cx="3200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zh-TW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cs"/>
              </a:rPr>
              <a:t>Pie Graphs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5029200" y="1752600"/>
            <a:ext cx="411480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b="1" smtClean="0">
                <a:ea typeface="新細明體" charset="-120"/>
              </a:rPr>
              <a:t>The Time Series Graph</a:t>
            </a:r>
            <a:endParaRPr lang="zh-TW" altLang="en-US" smtClean="0">
              <a:ea typeface="新細明體" charset="-120"/>
            </a:endParaRPr>
          </a:p>
        </p:txBody>
      </p:sp>
      <p:sp>
        <p:nvSpPr>
          <p:cNvPr id="59395" name="內容版面配置區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A </a:t>
            </a:r>
            <a:r>
              <a:rPr lang="en-US" altLang="zh-TW" sz="2800" b="1" smtClean="0">
                <a:solidFill>
                  <a:srgbClr val="C00000"/>
                </a:solidFill>
              </a:rPr>
              <a:t>time series graph </a:t>
            </a:r>
            <a:r>
              <a:rPr lang="en-US" altLang="zh-TW" sz="2800" smtClean="0"/>
              <a:t>represents data that occur over a specific period of time.</a:t>
            </a:r>
            <a:endParaRPr lang="zh-TW" altLang="en-US" sz="2800" smtClean="0"/>
          </a:p>
        </p:txBody>
      </p:sp>
      <p:sp>
        <p:nvSpPr>
          <p:cNvPr id="57348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7349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FA20CA99-7006-4AFC-996E-482F2F9071FB}" type="slidenum">
              <a:rPr lang="en-US" altLang="zh-TW"/>
              <a:pPr>
                <a:defRPr/>
              </a:pPr>
              <a:t>64</a:t>
            </a:fld>
            <a:endParaRPr lang="en-US" altLang="zh-TW"/>
          </a:p>
        </p:txBody>
      </p:sp>
      <p:pic>
        <p:nvPicPr>
          <p:cNvPr id="59398" name="Picture 2"/>
          <p:cNvPicPr>
            <a:picLocks noChangeAspect="1" noChangeArrowheads="1"/>
          </p:cNvPicPr>
          <p:nvPr/>
        </p:nvPicPr>
        <p:blipFill>
          <a:blip r:embed="rId2" cstate="print"/>
          <a:srcRect l="14375" t="42000" r="76250" b="52000"/>
          <a:stretch>
            <a:fillRect/>
          </a:stretch>
        </p:blipFill>
        <p:spPr bwMode="auto">
          <a:xfrm>
            <a:off x="381000" y="26670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文字方塊 6"/>
          <p:cNvSpPr txBox="1">
            <a:spLocks noChangeArrowheads="1"/>
          </p:cNvSpPr>
          <p:nvPr/>
        </p:nvSpPr>
        <p:spPr bwMode="auto">
          <a:xfrm>
            <a:off x="457200" y="3209925"/>
            <a:ext cx="50292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TW" sz="2200"/>
              <a:t>The number (in millions) of vehicles, both passenger and commercial, that used the Pennsylvania Turnpike for the years 1999 through 2003 is shown.</a:t>
            </a:r>
          </a:p>
          <a:p>
            <a:pPr>
              <a:lnSpc>
                <a:spcPct val="114000"/>
              </a:lnSpc>
            </a:pPr>
            <a:r>
              <a:rPr lang="en-US" altLang="zh-TW" sz="2200"/>
              <a:t>Construct and analyze a time series graph for the data.</a:t>
            </a:r>
            <a:endParaRPr lang="zh-TW" altLang="en-US" sz="2200"/>
          </a:p>
        </p:txBody>
      </p:sp>
      <p:pic>
        <p:nvPicPr>
          <p:cNvPr id="59400" name="Picture 3"/>
          <p:cNvPicPr>
            <a:picLocks noChangeAspect="1" noChangeArrowheads="1"/>
          </p:cNvPicPr>
          <p:nvPr/>
        </p:nvPicPr>
        <p:blipFill>
          <a:blip r:embed="rId3" cstate="print">
            <a:lum bright="-30000" contrast="20000"/>
          </a:blip>
          <a:srcRect l="36874" t="37000" r="46875" b="38000"/>
          <a:stretch>
            <a:fillRect/>
          </a:stretch>
        </p:blipFill>
        <p:spPr bwMode="auto">
          <a:xfrm>
            <a:off x="5715000" y="3200400"/>
            <a:ext cx="2457450" cy="2362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8371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77F1867C-BF00-4715-A9EC-B6879F566D79}" type="slidenum">
              <a:rPr lang="en-US" altLang="zh-TW"/>
              <a:pPr>
                <a:defRPr/>
              </a:pPr>
              <a:t>65</a:t>
            </a:fld>
            <a:endParaRPr lang="en-US" altLang="zh-TW"/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</a:blip>
          <a:srcRect l="30000" t="41000" r="16251" b="42000"/>
          <a:stretch>
            <a:fillRect/>
          </a:stretch>
        </p:blipFill>
        <p:spPr bwMode="auto">
          <a:xfrm>
            <a:off x="838200" y="762000"/>
            <a:ext cx="77724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</a:blip>
          <a:srcRect l="36874" t="39000" r="18750" b="17000"/>
          <a:stretch>
            <a:fillRect/>
          </a:stretch>
        </p:blipFill>
        <p:spPr bwMode="auto">
          <a:xfrm>
            <a:off x="1371600" y="2514600"/>
            <a:ext cx="6629400" cy="387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lum bright="-20000" contrast="20000"/>
          </a:blip>
          <a:srcRect l="42485" t="72771" r="18750" b="17000"/>
          <a:stretch/>
        </p:blipFill>
        <p:spPr bwMode="auto">
          <a:xfrm>
            <a:off x="2209800" y="5486400"/>
            <a:ext cx="579120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lum bright="-20000" contrast="20000"/>
          </a:blip>
          <a:srcRect l="36874" t="39000" r="57005" b="17000"/>
          <a:stretch/>
        </p:blipFill>
        <p:spPr bwMode="auto">
          <a:xfrm>
            <a:off x="1371600" y="2514600"/>
            <a:ext cx="914400" cy="387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-30000" contrast="20000"/>
          </a:blip>
          <a:srcRect l="36874" t="37000" r="46875" b="41684"/>
          <a:stretch/>
        </p:blipFill>
        <p:spPr bwMode="auto">
          <a:xfrm>
            <a:off x="7086600" y="44450"/>
            <a:ext cx="2000250" cy="13271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橢圓 1"/>
          <p:cNvSpPr/>
          <p:nvPr/>
        </p:nvSpPr>
        <p:spPr>
          <a:xfrm>
            <a:off x="2667000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7338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DCFEF043-DAF0-42FF-9AE5-ECD9AAEAAA6A}" type="slidenum">
              <a:rPr lang="en-US" altLang="zh-TW"/>
              <a:pPr>
                <a:defRPr/>
              </a:pPr>
              <a:t>66</a:t>
            </a:fld>
            <a:endParaRPr lang="en-US" altLang="zh-TW"/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20000"/>
          </a:blip>
          <a:srcRect l="31250" t="25000" r="13750" b="17000"/>
          <a:stretch>
            <a:fillRect/>
          </a:stretch>
        </p:blipFill>
        <p:spPr bwMode="auto">
          <a:xfrm>
            <a:off x="1295400" y="2133600"/>
            <a:ext cx="6705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11250" t="31224" r="71249" b="62000"/>
          <a:stretch>
            <a:fillRect/>
          </a:stretch>
        </p:blipFill>
        <p:spPr bwMode="auto">
          <a:xfrm>
            <a:off x="685800" y="1371600"/>
            <a:ext cx="2743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715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sz="4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Pie Graph</a:t>
            </a:r>
            <a:endParaRPr lang="zh-TW" altLang="en-US" sz="4000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</p:txBody>
      </p:sp>
      <p:sp>
        <p:nvSpPr>
          <p:cNvPr id="62467" name="內容版面配置區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191000"/>
          </a:xfrm>
        </p:spPr>
        <p:txBody>
          <a:bodyPr/>
          <a:lstStyle/>
          <a:p>
            <a:pPr eaLnBrk="1" hangingPunct="1">
              <a:lnSpc>
                <a:spcPct val="114000"/>
              </a:lnSpc>
              <a:spcBef>
                <a:spcPts val="1200"/>
              </a:spcBef>
            </a:pPr>
            <a:r>
              <a:rPr lang="en-US" altLang="zh-TW" sz="2400" smtClean="0"/>
              <a:t>To show the relationship of the parts to the whole by visually comparing the sizes of the sections</a:t>
            </a:r>
          </a:p>
          <a:p>
            <a:pPr eaLnBrk="1" hangingPunct="1">
              <a:lnSpc>
                <a:spcPct val="114000"/>
              </a:lnSpc>
              <a:spcBef>
                <a:spcPts val="1200"/>
              </a:spcBef>
            </a:pPr>
            <a:r>
              <a:rPr lang="en-US" altLang="zh-TW" sz="2400" smtClean="0"/>
              <a:t>The variable is </a:t>
            </a:r>
            <a:r>
              <a:rPr lang="en-US" altLang="zh-TW" sz="2400" b="1" smtClean="0">
                <a:solidFill>
                  <a:srgbClr val="C00000"/>
                </a:solidFill>
              </a:rPr>
              <a:t>nominal </a:t>
            </a:r>
            <a:r>
              <a:rPr lang="en-US" altLang="zh-TW" sz="2400" smtClean="0"/>
              <a:t>or</a:t>
            </a:r>
            <a:r>
              <a:rPr lang="en-US" altLang="zh-TW" sz="2400" b="1" smtClean="0">
                <a:solidFill>
                  <a:srgbClr val="C00000"/>
                </a:solidFill>
              </a:rPr>
              <a:t> categorical</a:t>
            </a:r>
            <a:r>
              <a:rPr lang="en-US" altLang="zh-TW" sz="2400" smtClean="0"/>
              <a:t>.</a:t>
            </a:r>
          </a:p>
          <a:p>
            <a:pPr eaLnBrk="1" hangingPunct="1">
              <a:lnSpc>
                <a:spcPct val="114000"/>
              </a:lnSpc>
              <a:spcBef>
                <a:spcPts val="1200"/>
              </a:spcBef>
            </a:pPr>
            <a:r>
              <a:rPr lang="en-US" altLang="zh-TW" sz="2400" smtClean="0"/>
              <a:t>Percentages or proportions can be used.</a:t>
            </a:r>
            <a:r>
              <a:rPr lang="en-US" altLang="zh-TW" sz="2400" b="1" smtClean="0"/>
              <a:t> </a:t>
            </a:r>
          </a:p>
          <a:p>
            <a:pPr eaLnBrk="1" hangingPunct="1">
              <a:lnSpc>
                <a:spcPct val="114000"/>
              </a:lnSpc>
              <a:spcBef>
                <a:spcPts val="1200"/>
              </a:spcBef>
            </a:pPr>
            <a:r>
              <a:rPr lang="en-US" altLang="zh-TW" sz="2400" b="1" smtClean="0"/>
              <a:t>Pei graph </a:t>
            </a:r>
            <a:r>
              <a:rPr lang="en-US" altLang="zh-TW" sz="2400" smtClean="0"/>
              <a:t>is a circle that is divided into sections or wedges according to the</a:t>
            </a:r>
            <a:r>
              <a:rPr lang="en-US" altLang="zh-TW" sz="2400" b="1" smtClean="0"/>
              <a:t> </a:t>
            </a:r>
            <a:r>
              <a:rPr lang="en-US" altLang="zh-TW" sz="2400" smtClean="0"/>
              <a:t>percentage of frequencies in each category of the distribution.</a:t>
            </a:r>
          </a:p>
          <a:p>
            <a:pPr eaLnBrk="1" hangingPunct="1">
              <a:lnSpc>
                <a:spcPct val="114000"/>
              </a:lnSpc>
              <a:spcBef>
                <a:spcPts val="1200"/>
              </a:spcBef>
            </a:pPr>
            <a:endParaRPr lang="en-US" altLang="zh-TW" sz="2400" smtClean="0"/>
          </a:p>
          <a:p>
            <a:pPr lvl="1" eaLnBrk="1" hangingPunct="1">
              <a:lnSpc>
                <a:spcPct val="114000"/>
              </a:lnSpc>
              <a:spcBef>
                <a:spcPts val="1200"/>
              </a:spcBef>
            </a:pPr>
            <a:endParaRPr lang="zh-TW" altLang="en-US" smtClean="0"/>
          </a:p>
        </p:txBody>
      </p:sp>
      <p:sp>
        <p:nvSpPr>
          <p:cNvPr id="60420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60421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56070E1B-701B-4D93-BF91-58736D1520F3}" type="slidenum">
              <a:rPr lang="en-US" altLang="zh-TW"/>
              <a:pPr>
                <a:defRPr/>
              </a:pPr>
              <a:t>67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sz="4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Example: Pei graph</a:t>
            </a:r>
            <a:endParaRPr lang="zh-TW" altLang="en-US" sz="4000" b="1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</p:txBody>
      </p:sp>
      <p:sp>
        <p:nvSpPr>
          <p:cNvPr id="63491" name="內容版面配置區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Construct a pie graph showing the blood types of the army inductees described in Example 2–1. The frequency distribution is repeated here.</a:t>
            </a:r>
            <a:endParaRPr lang="zh-TW" altLang="en-US" sz="2800" smtClean="0"/>
          </a:p>
        </p:txBody>
      </p:sp>
      <p:sp>
        <p:nvSpPr>
          <p:cNvPr id="6144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6144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8FD8FDC9-10A9-4782-978F-CFF4B9A7A4BB}" type="slidenum">
              <a:rPr lang="en-US" altLang="zh-TW"/>
              <a:pPr>
                <a:defRPr/>
              </a:pPr>
              <a:t>68</a:t>
            </a:fld>
            <a:endParaRPr lang="en-US" altLang="zh-TW"/>
          </a:p>
        </p:txBody>
      </p:sp>
      <p:graphicFrame>
        <p:nvGraphicFramePr>
          <p:cNvPr id="19" name="Group 40"/>
          <p:cNvGraphicFramePr>
            <a:graphicFrameLocks noGrp="1"/>
          </p:cNvGraphicFramePr>
          <p:nvPr/>
        </p:nvGraphicFramePr>
        <p:xfrm>
          <a:off x="1828800" y="3352800"/>
          <a:ext cx="5638800" cy="2663952"/>
        </p:xfrm>
        <a:graphic>
          <a:graphicData uri="http://schemas.openxmlformats.org/drawingml/2006/table">
            <a:tbl>
              <a:tblPr/>
              <a:tblGrid>
                <a:gridCol w="1074738"/>
                <a:gridCol w="1135062"/>
                <a:gridCol w="1905000"/>
                <a:gridCol w="15240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Tally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Percent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AB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TW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TW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TW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511" name="Line 34"/>
          <p:cNvSpPr>
            <a:spLocks noChangeShapeType="1"/>
          </p:cNvSpPr>
          <p:nvPr/>
        </p:nvSpPr>
        <p:spPr bwMode="auto">
          <a:xfrm flipV="1">
            <a:off x="3032125" y="411480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3512" name="Line 35"/>
          <p:cNvSpPr>
            <a:spLocks noChangeShapeType="1"/>
          </p:cNvSpPr>
          <p:nvPr/>
        </p:nvSpPr>
        <p:spPr bwMode="auto">
          <a:xfrm flipV="1">
            <a:off x="3016250" y="4619625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3513" name="Line 41"/>
          <p:cNvSpPr>
            <a:spLocks noChangeShapeType="1"/>
          </p:cNvSpPr>
          <p:nvPr/>
        </p:nvSpPr>
        <p:spPr bwMode="auto">
          <a:xfrm flipV="1">
            <a:off x="3032125" y="5133975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3514" name="TextBox 8"/>
          <p:cNvSpPr txBox="1">
            <a:spLocks noChangeArrowheads="1"/>
          </p:cNvSpPr>
          <p:nvPr/>
        </p:nvSpPr>
        <p:spPr bwMode="auto">
          <a:xfrm>
            <a:off x="2905125" y="3959225"/>
            <a:ext cx="1069975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IIII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IIII II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IIII IIII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IIII</a:t>
            </a:r>
            <a:endParaRPr lang="en-US" altLang="zh-TW"/>
          </a:p>
        </p:txBody>
      </p:sp>
      <p:sp>
        <p:nvSpPr>
          <p:cNvPr id="63515" name="TextBox 9"/>
          <p:cNvSpPr txBox="1">
            <a:spLocks noChangeArrowheads="1"/>
          </p:cNvSpPr>
          <p:nvPr/>
        </p:nvSpPr>
        <p:spPr bwMode="auto">
          <a:xfrm>
            <a:off x="4795838" y="3962400"/>
            <a:ext cx="385762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5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7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9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4</a:t>
            </a:r>
          </a:p>
        </p:txBody>
      </p:sp>
      <p:sp>
        <p:nvSpPr>
          <p:cNvPr id="63516" name="TextBox 10"/>
          <p:cNvSpPr txBox="1">
            <a:spLocks noChangeArrowheads="1"/>
          </p:cNvSpPr>
          <p:nvPr/>
        </p:nvSpPr>
        <p:spPr bwMode="auto">
          <a:xfrm>
            <a:off x="6424613" y="3962400"/>
            <a:ext cx="585787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20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35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45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800"/>
              <a:t>16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205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621ACDA7-4799-43C4-BDE1-8D2FC97539B7}" type="slidenum">
              <a:rPr lang="en-US" altLang="zh-TW"/>
              <a:pPr>
                <a:defRPr/>
              </a:pPr>
              <a:t>69</a:t>
            </a:fld>
            <a:endParaRPr lang="en-US" altLang="zh-TW"/>
          </a:p>
        </p:txBody>
      </p:sp>
      <p:sp>
        <p:nvSpPr>
          <p:cNvPr id="2053" name="矩形 6"/>
          <p:cNvSpPr>
            <a:spLocks noChangeArrowheads="1"/>
          </p:cNvSpPr>
          <p:nvPr/>
        </p:nvSpPr>
        <p:spPr bwMode="auto">
          <a:xfrm>
            <a:off x="609600" y="533400"/>
            <a:ext cx="8077200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3200" b="1" i="1" u="sng"/>
              <a:t>Solution:</a:t>
            </a:r>
          </a:p>
          <a:p>
            <a:endParaRPr lang="en-US" altLang="zh-TW" b="1"/>
          </a:p>
          <a:p>
            <a:pPr>
              <a:buClr>
                <a:srgbClr val="00003F"/>
              </a:buClr>
              <a:buFont typeface="Wingdings" pitchFamily="2" charset="2"/>
              <a:buChar char="n"/>
            </a:pPr>
            <a:r>
              <a:rPr lang="en-US" altLang="zh-TW" sz="2200" b="1"/>
              <a:t>Step </a:t>
            </a:r>
            <a:r>
              <a:rPr lang="en-US" altLang="zh-TW" sz="2200"/>
              <a:t>1    Find the number of degrees for each class, </a:t>
            </a:r>
          </a:p>
          <a:p>
            <a:pPr>
              <a:buClr>
                <a:srgbClr val="00003F"/>
              </a:buClr>
            </a:pPr>
            <a:r>
              <a:rPr lang="en-US" altLang="zh-TW" sz="2200"/>
              <a:t>                    using the formula</a:t>
            </a:r>
          </a:p>
          <a:p>
            <a:endParaRPr lang="en-US" altLang="zh-TW" sz="2200" b="1"/>
          </a:p>
          <a:p>
            <a:endParaRPr lang="en-US" altLang="zh-TW" sz="2200" b="1"/>
          </a:p>
          <a:p>
            <a:endParaRPr lang="en-US" altLang="zh-TW" sz="800" b="1"/>
          </a:p>
          <a:p>
            <a:pPr>
              <a:buClr>
                <a:srgbClr val="00003F"/>
              </a:buClr>
              <a:buFont typeface="Wingdings" pitchFamily="2" charset="2"/>
              <a:buChar char="n"/>
            </a:pPr>
            <a:r>
              <a:rPr lang="en-US" altLang="zh-TW" sz="2200" b="1"/>
              <a:t>  Step 2    </a:t>
            </a:r>
            <a:r>
              <a:rPr lang="en-US" altLang="zh-TW" sz="2200"/>
              <a:t>Find the percentages.</a:t>
            </a:r>
          </a:p>
          <a:p>
            <a:pPr>
              <a:buClr>
                <a:srgbClr val="00003F"/>
              </a:buClr>
              <a:buFont typeface="Wingdings" pitchFamily="2" charset="2"/>
              <a:buChar char="n"/>
            </a:pPr>
            <a:endParaRPr lang="en-US" altLang="zh-TW" sz="800" b="1"/>
          </a:p>
          <a:p>
            <a:pPr>
              <a:buClr>
                <a:srgbClr val="00003F"/>
              </a:buClr>
              <a:buFont typeface="Wingdings" pitchFamily="2" charset="2"/>
              <a:buChar char="n"/>
            </a:pPr>
            <a:r>
              <a:rPr lang="en-US" altLang="zh-TW" sz="2200" b="1"/>
              <a:t>  Step 3    </a:t>
            </a:r>
            <a:r>
              <a:rPr lang="en-US" altLang="zh-TW" sz="2200"/>
              <a:t>Graph each section and write its name and</a:t>
            </a:r>
          </a:p>
          <a:p>
            <a:pPr>
              <a:buClr>
                <a:srgbClr val="00003F"/>
              </a:buClr>
            </a:pPr>
            <a:r>
              <a:rPr lang="en-US" altLang="zh-TW" sz="2200"/>
              <a:t>                    corresponding percentage.</a:t>
            </a:r>
          </a:p>
          <a:p>
            <a:endParaRPr lang="en-US" altLang="zh-TW" b="1"/>
          </a:p>
          <a:p>
            <a:endParaRPr lang="en-US" altLang="zh-TW" b="1"/>
          </a:p>
          <a:p>
            <a:endParaRPr lang="zh-TW" altLang="en-US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3810000" y="1981200"/>
          <a:ext cx="233680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3" imgW="1180800" imgH="393480" progId="Equation.3">
                  <p:embed/>
                </p:oleObj>
              </mc:Choice>
              <mc:Fallback>
                <p:oleObj name="Equation" r:id="rId3" imgW="118080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981200"/>
                        <a:ext cx="2336800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40"/>
          <p:cNvGraphicFramePr>
            <a:graphicFrameLocks noGrp="1"/>
          </p:cNvGraphicFramePr>
          <p:nvPr/>
        </p:nvGraphicFramePr>
        <p:xfrm>
          <a:off x="1600200" y="4038600"/>
          <a:ext cx="6705600" cy="2307336"/>
        </p:xfrm>
        <a:graphic>
          <a:graphicData uri="http://schemas.openxmlformats.org/drawingml/2006/table">
            <a:tbl>
              <a:tblPr/>
              <a:tblGrid>
                <a:gridCol w="1278067"/>
                <a:gridCol w="1922333"/>
                <a:gridCol w="1692876"/>
                <a:gridCol w="1812324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Degrees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Percent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AB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TW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TW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71" name="TextBox 9"/>
          <p:cNvSpPr txBox="1">
            <a:spLocks noChangeArrowheads="1"/>
          </p:cNvSpPr>
          <p:nvPr/>
        </p:nvSpPr>
        <p:spPr bwMode="auto">
          <a:xfrm>
            <a:off x="3657600" y="4589463"/>
            <a:ext cx="3556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5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7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9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4</a:t>
            </a:r>
          </a:p>
        </p:txBody>
      </p:sp>
      <p:sp>
        <p:nvSpPr>
          <p:cNvPr id="2072" name="TextBox 10"/>
          <p:cNvSpPr txBox="1">
            <a:spLocks noChangeArrowheads="1"/>
          </p:cNvSpPr>
          <p:nvPr/>
        </p:nvSpPr>
        <p:spPr bwMode="auto">
          <a:xfrm>
            <a:off x="7169150" y="4589463"/>
            <a:ext cx="5270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20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28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36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16</a:t>
            </a:r>
          </a:p>
        </p:txBody>
      </p:sp>
      <p:sp>
        <p:nvSpPr>
          <p:cNvPr id="2073" name="TextBox 9"/>
          <p:cNvSpPr txBox="1">
            <a:spLocks noChangeArrowheads="1"/>
          </p:cNvSpPr>
          <p:nvPr/>
        </p:nvSpPr>
        <p:spPr bwMode="auto">
          <a:xfrm>
            <a:off x="5105400" y="4572000"/>
            <a:ext cx="9556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  72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100.8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129.6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400"/>
              <a:t>  57.6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altLang="zh-TW" b="1" smtClean="0">
                <a:latin typeface="+mn-lt"/>
                <a:ea typeface="新細明體" charset="-120"/>
              </a:rPr>
              <a:t>Organizing Data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7244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Raw data</a:t>
            </a:r>
          </a:p>
          <a:p>
            <a:pPr marL="640080" lvl="1" indent="-246888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>
                <a:latin typeface="+mn-lt"/>
              </a:rPr>
              <a:t>Data collected in original form is called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raw data</a:t>
            </a:r>
            <a:r>
              <a:rPr lang="en-US" altLang="zh-TW" dirty="0" smtClean="0">
                <a:latin typeface="+mn-lt"/>
              </a:rPr>
              <a:t>.</a:t>
            </a:r>
          </a:p>
          <a:p>
            <a:pPr marL="274320" indent="-274320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Frequency distribution</a:t>
            </a:r>
          </a:p>
          <a:p>
            <a:pPr marL="640080" lvl="1" indent="-246888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>
                <a:latin typeface="+mn-lt"/>
              </a:rPr>
              <a:t>A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frequency distribution </a:t>
            </a:r>
            <a:r>
              <a:rPr lang="en-US" altLang="zh-TW" dirty="0" smtClean="0">
                <a:latin typeface="+mn-lt"/>
              </a:rPr>
              <a:t>is the organization of raw data in table form, using classes and frequencies.   </a:t>
            </a:r>
          </a:p>
          <a:p>
            <a:pPr marL="274320" indent="-274320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Categorical frequency distributions</a:t>
            </a:r>
          </a:p>
          <a:p>
            <a:pPr marL="640080" lvl="1" indent="-246888" eaLnBrk="1" fontAlgn="auto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>
                <a:latin typeface="+mn-lt"/>
              </a:rPr>
              <a:t>Nominal- or ordinal-level data that can be placed in categories is organized in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categorical frequency distributions</a:t>
            </a:r>
            <a:r>
              <a:rPr lang="en-US" altLang="zh-TW" dirty="0" smtClean="0">
                <a:latin typeface="+mn-lt"/>
              </a:rPr>
              <a:t>.</a:t>
            </a:r>
            <a:endParaRPr lang="en-US" altLang="zh-TW" b="1" i="1" dirty="0" smtClean="0">
              <a:latin typeface="+mn-lt"/>
            </a:endParaRPr>
          </a:p>
        </p:txBody>
      </p:sp>
      <p:sp>
        <p:nvSpPr>
          <p:cNvPr id="112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CDC043CE-08B0-4A87-A08A-8898F5D77C1F}" type="slidenum">
              <a:rPr lang="en-US" altLang="zh-TW"/>
              <a:pPr>
                <a:defRPr/>
              </a:pPr>
              <a:t>7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頁尾版面配置區 1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62467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C853FDCB-08EF-4C09-A6FE-0040AF7EC961}" type="slidenum">
              <a:rPr lang="en-US" altLang="zh-TW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 cstate="print"/>
          <a:srcRect l="45625" t="37000" r="23750" b="14000"/>
          <a:stretch>
            <a:fillRect/>
          </a:stretch>
        </p:blipFill>
        <p:spPr bwMode="auto">
          <a:xfrm>
            <a:off x="1981200" y="914400"/>
            <a:ext cx="5486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 descr="針織"/>
          <p:cNvGraphicFramePr>
            <a:graphicFrameLocks noChangeAspect="1"/>
          </p:cNvGraphicFramePr>
          <p:nvPr/>
        </p:nvGraphicFramePr>
        <p:xfrm>
          <a:off x="604838" y="758825"/>
          <a:ext cx="7996237" cy="509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Document" r:id="rId3" imgW="7265983" imgH="4735915" progId="Word.Document.8">
                  <p:embed/>
                </p:oleObj>
              </mc:Choice>
              <mc:Fallback>
                <p:oleObj name="Document" r:id="rId3" imgW="7265983" imgH="4735915" progId="Word.Document.8">
                  <p:embed/>
                  <p:pic>
                    <p:nvPicPr>
                      <p:cNvPr id="0" name="Object 2" descr="針織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758825"/>
                        <a:ext cx="7996237" cy="509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13"/>
          <p:cNvSpPr>
            <a:spLocks noChangeArrowheads="1"/>
          </p:cNvSpPr>
          <p:nvPr/>
        </p:nvSpPr>
        <p:spPr bwMode="auto">
          <a:xfrm>
            <a:off x="228600" y="6400800"/>
            <a:ext cx="3048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1200" b="1">
                <a:solidFill>
                  <a:srgbClr val="0066FF"/>
                </a:solidFill>
                <a:latin typeface="Book Antiqua" pitchFamily="18" charset="0"/>
              </a:rPr>
              <a:t>林惠玲  陳正倉著   雙葉書廊發行 </a:t>
            </a:r>
            <a:r>
              <a:rPr lang="zh-TW" altLang="zh-TW" sz="1200" b="1">
                <a:solidFill>
                  <a:srgbClr val="0066FF"/>
                </a:solidFill>
                <a:latin typeface="Book Antiqua" pitchFamily="18" charset="0"/>
              </a:rPr>
              <a:t> 200</a:t>
            </a:r>
            <a:r>
              <a:rPr lang="en-US" altLang="zh-TW" sz="1200" b="1">
                <a:solidFill>
                  <a:srgbClr val="0066FF"/>
                </a:solidFill>
                <a:latin typeface="Book Antiqua" pitchFamily="18" charset="0"/>
              </a:rPr>
              <a:t>8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5" descr="針織"/>
          <p:cNvPicPr>
            <a:picLocks noChangeAspect="1" noChangeArrowheads="1"/>
          </p:cNvPicPr>
          <p:nvPr/>
        </p:nvPicPr>
        <p:blipFill>
          <a:blip r:embed="rId2" cstate="print">
            <a:lum bright="-20000" contrast="20000"/>
          </a:blip>
          <a:srcRect/>
          <a:stretch>
            <a:fillRect/>
          </a:stretch>
        </p:blipFill>
        <p:spPr bwMode="auto">
          <a:xfrm>
            <a:off x="1295400" y="2133600"/>
            <a:ext cx="59912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1371600"/>
            <a:ext cx="9142413" cy="685800"/>
          </a:xfrm>
          <a:noFill/>
        </p:spPr>
        <p:txBody>
          <a:bodyPr/>
          <a:lstStyle/>
          <a:p>
            <a:pPr algn="ctr" eaLnBrk="1" hangingPunct="1"/>
            <a:r>
              <a:rPr lang="zh-TW" altLang="en-US" sz="2400" smtClean="0">
                <a:solidFill>
                  <a:srgbClr val="000099"/>
                </a:solidFill>
                <a:latin typeface="標楷體" pitchFamily="65" charset="-120"/>
                <a:ea typeface="標楷體" pitchFamily="65" charset="-120"/>
              </a:rPr>
              <a:t>顧客抱怨的項目</a:t>
            </a:r>
          </a:p>
        </p:txBody>
      </p:sp>
      <p:sp>
        <p:nvSpPr>
          <p:cNvPr id="65540" name="Rectangle 13"/>
          <p:cNvSpPr>
            <a:spLocks noChangeArrowheads="1"/>
          </p:cNvSpPr>
          <p:nvPr/>
        </p:nvSpPr>
        <p:spPr bwMode="auto">
          <a:xfrm>
            <a:off x="228600" y="6400800"/>
            <a:ext cx="3048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1200" b="1">
                <a:solidFill>
                  <a:srgbClr val="0066FF"/>
                </a:solidFill>
                <a:latin typeface="Book Antiqua" pitchFamily="18" charset="0"/>
              </a:rPr>
              <a:t>林惠玲  陳正倉著   雙葉書廊發行 </a:t>
            </a:r>
            <a:r>
              <a:rPr lang="zh-TW" altLang="zh-TW" sz="1200" b="1">
                <a:solidFill>
                  <a:srgbClr val="0066FF"/>
                </a:solidFill>
                <a:latin typeface="Book Antiqua" pitchFamily="18" charset="0"/>
              </a:rPr>
              <a:t> 200</a:t>
            </a:r>
            <a:r>
              <a:rPr lang="en-US" altLang="zh-TW" sz="1200" b="1">
                <a:solidFill>
                  <a:srgbClr val="0066FF"/>
                </a:solidFill>
                <a:latin typeface="Book Antiqua" pitchFamily="18" charset="0"/>
              </a:rPr>
              <a:t>8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295400"/>
            <a:ext cx="9142413" cy="828675"/>
          </a:xfrm>
          <a:noFill/>
        </p:spPr>
        <p:txBody>
          <a:bodyPr/>
          <a:lstStyle/>
          <a:p>
            <a:pPr algn="ctr" eaLnBrk="1" hangingPunct="1"/>
            <a:r>
              <a:rPr lang="zh-TW" altLang="en-US" sz="2400" smtClean="0">
                <a:solidFill>
                  <a:srgbClr val="000099"/>
                </a:solidFill>
                <a:ea typeface="標楷體" pitchFamily="65" charset="-120"/>
              </a:rPr>
              <a:t>顧客抱怨的</a:t>
            </a:r>
            <a:r>
              <a:rPr lang="en-US" altLang="zh-TW" sz="2400" smtClean="0">
                <a:solidFill>
                  <a:srgbClr val="000099"/>
                </a:solidFill>
                <a:ea typeface="標楷體" pitchFamily="65" charset="-120"/>
              </a:rPr>
              <a:t>Pareto</a:t>
            </a:r>
            <a:r>
              <a:rPr lang="zh-TW" altLang="zh-TW" sz="2400" smtClean="0">
                <a:solidFill>
                  <a:srgbClr val="000099"/>
                </a:solidFill>
                <a:ea typeface="標楷體" pitchFamily="65" charset="-120"/>
              </a:rPr>
              <a:t>圖</a:t>
            </a:r>
            <a:endParaRPr lang="zh-TW" altLang="en-US" sz="2400" smtClean="0">
              <a:solidFill>
                <a:srgbClr val="000099"/>
              </a:solidFill>
              <a:ea typeface="標楷體" pitchFamily="65" charset="-120"/>
            </a:endParaRPr>
          </a:p>
        </p:txBody>
      </p:sp>
      <p:graphicFrame>
        <p:nvGraphicFramePr>
          <p:cNvPr id="4098" name="Object 2" descr="針織"/>
          <p:cNvGraphicFramePr>
            <a:graphicFrameLocks noChangeAspect="1"/>
          </p:cNvGraphicFramePr>
          <p:nvPr/>
        </p:nvGraphicFramePr>
        <p:xfrm>
          <a:off x="1524000" y="2133600"/>
          <a:ext cx="6553200" cy="363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工作表" r:id="rId3" imgW="3638550" imgH="2324202" progId="Excel.Sheet.8">
                  <p:embed/>
                </p:oleObj>
              </mc:Choice>
              <mc:Fallback>
                <p:oleObj name="工作表" r:id="rId3" imgW="3638550" imgH="2324202" progId="Excel.Sheet.8">
                  <p:embed/>
                  <p:pic>
                    <p:nvPicPr>
                      <p:cNvPr id="0" name="Object 2" descr="針織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133600"/>
                        <a:ext cx="6553200" cy="363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5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4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Misleading Graphs </a:t>
            </a:r>
            <a:r>
              <a:rPr lang="en-US" altLang="zh-TW" sz="1800" b="1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ea typeface="新細明體" pitchFamily="18" charset="-120"/>
              </a:rPr>
              <a:t>-1/4</a:t>
            </a:r>
            <a:endParaRPr lang="zh-TW" altLang="en-US" sz="1800" dirty="0" smtClean="0">
              <a:solidFill>
                <a:schemeClr val="accent1">
                  <a:lumMod val="50000"/>
                </a:schemeClr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6451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6451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2E289495-1AEA-4823-866E-67CFD774704F}" type="slidenum">
              <a:rPr lang="en-US" altLang="zh-TW"/>
              <a:pPr>
                <a:defRPr/>
              </a:pPr>
              <a:t>74</a:t>
            </a:fld>
            <a:endParaRPr lang="en-US" altLang="zh-TW"/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2" cstate="print"/>
          <a:srcRect l="11250" t="25999" r="71249" b="58000"/>
          <a:stretch>
            <a:fillRect/>
          </a:stretch>
        </p:blipFill>
        <p:spPr bwMode="auto">
          <a:xfrm>
            <a:off x="990600" y="1752600"/>
            <a:ext cx="2133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6" name="Picture 2"/>
          <p:cNvPicPr>
            <a:picLocks noChangeArrowheads="1"/>
          </p:cNvPicPr>
          <p:nvPr/>
        </p:nvPicPr>
        <p:blipFill>
          <a:blip r:embed="rId2" cstate="print">
            <a:lum bright="-20000" contrast="20000"/>
          </a:blip>
          <a:srcRect l="32500" t="27000" r="13126" b="7001"/>
          <a:stretch>
            <a:fillRect/>
          </a:stretch>
        </p:blipFill>
        <p:spPr bwMode="auto">
          <a:xfrm>
            <a:off x="0" y="2971800"/>
            <a:ext cx="44767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3" cstate="print"/>
          <a:srcRect l="13750" t="22000" r="69376" b="63000"/>
          <a:stretch>
            <a:fillRect/>
          </a:stretch>
        </p:blipFill>
        <p:spPr bwMode="auto">
          <a:xfrm>
            <a:off x="6019800" y="18288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3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</a:blip>
          <a:srcRect l="35001" t="21001" r="11462" b="13000"/>
          <a:stretch>
            <a:fillRect/>
          </a:stretch>
        </p:blipFill>
        <p:spPr bwMode="auto">
          <a:xfrm>
            <a:off x="4724400" y="2971800"/>
            <a:ext cx="42529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sz="4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Misleading Graphs </a:t>
            </a:r>
            <a:r>
              <a:rPr lang="en-US" altLang="zh-TW" sz="1800" b="1" dirty="0" smtClean="0">
                <a:solidFill>
                  <a:schemeClr val="accent2">
                    <a:lumMod val="50000"/>
                  </a:schemeClr>
                </a:solidFill>
                <a:latin typeface="Verdana" pitchFamily="34" charset="0"/>
                <a:ea typeface="新細明體" charset="-120"/>
              </a:rPr>
              <a:t>-2/4</a:t>
            </a:r>
            <a:endParaRPr lang="zh-TW" altLang="en-US" dirty="0" smtClean="0">
              <a:solidFill>
                <a:schemeClr val="accent2">
                  <a:lumMod val="50000"/>
                </a:schemeClr>
              </a:solidFill>
              <a:latin typeface="Verdana" pitchFamily="34" charset="0"/>
              <a:ea typeface="新細明體" charset="-120"/>
            </a:endParaRPr>
          </a:p>
        </p:txBody>
      </p:sp>
      <p:sp>
        <p:nvSpPr>
          <p:cNvPr id="65539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65540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EB291E2D-67EF-41DF-B2B6-DFD5820CC16E}" type="slidenum">
              <a:rPr lang="en-US" altLang="zh-TW"/>
              <a:pPr>
                <a:defRPr/>
              </a:pPr>
              <a:t>75</a:t>
            </a:fld>
            <a:endParaRPr lang="en-US" altLang="zh-TW"/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13750" t="36000" r="70000" b="44000"/>
          <a:stretch>
            <a:fillRect/>
          </a:stretch>
        </p:blipFill>
        <p:spPr bwMode="auto">
          <a:xfrm>
            <a:off x="2743200" y="1447800"/>
            <a:ext cx="2743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20000"/>
          </a:blip>
          <a:srcRect l="34375" t="36000" r="11874" b="16000"/>
          <a:stretch>
            <a:fillRect/>
          </a:stretch>
        </p:blipFill>
        <p:spPr bwMode="auto">
          <a:xfrm>
            <a:off x="0" y="2971800"/>
            <a:ext cx="4343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3"/>
          <p:cNvPicPr>
            <a:picLocks noChangeArrowheads="1"/>
          </p:cNvPicPr>
          <p:nvPr/>
        </p:nvPicPr>
        <p:blipFill>
          <a:blip r:embed="rId3" cstate="print">
            <a:lum bright="-20000" contrast="20000"/>
          </a:blip>
          <a:srcRect l="31876" t="42000" r="14999" b="10001"/>
          <a:stretch>
            <a:fillRect/>
          </a:stretch>
        </p:blipFill>
        <p:spPr bwMode="auto">
          <a:xfrm>
            <a:off x="4724400" y="2971800"/>
            <a:ext cx="441960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620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Misleading Graphs </a:t>
            </a:r>
            <a:r>
              <a:rPr lang="en-US" altLang="zh-TW" sz="1800" b="1" dirty="0" smtClean="0">
                <a:solidFill>
                  <a:schemeClr val="accent2">
                    <a:lumMod val="50000"/>
                  </a:schemeClr>
                </a:solidFill>
                <a:latin typeface="Verdana" pitchFamily="34" charset="0"/>
                <a:ea typeface="新細明體" pitchFamily="18" charset="-120"/>
              </a:rPr>
              <a:t>-3/4</a:t>
            </a:r>
            <a:endParaRPr lang="zh-TW" altLang="en-US" sz="1800" dirty="0" smtClean="0">
              <a:solidFill>
                <a:schemeClr val="accent2">
                  <a:lumMod val="50000"/>
                </a:schemeClr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66563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66564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33FDE97C-34A1-4099-90E4-ABB43F02E078}" type="slidenum">
              <a:rPr lang="en-US" altLang="zh-TW"/>
              <a:pPr>
                <a:defRPr/>
              </a:pPr>
              <a:t>76</a:t>
            </a:fld>
            <a:endParaRPr lang="en-US" altLang="zh-TW"/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12500" t="22000" r="71875" b="64000"/>
          <a:stretch>
            <a:fillRect/>
          </a:stretch>
        </p:blipFill>
        <p:spPr bwMode="auto">
          <a:xfrm>
            <a:off x="3276600" y="1676400"/>
            <a:ext cx="2895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32500" t="22000" r="14375" b="34000"/>
          <a:stretch>
            <a:fillRect/>
          </a:stretch>
        </p:blipFill>
        <p:spPr bwMode="auto">
          <a:xfrm>
            <a:off x="1143000" y="2819400"/>
            <a:ext cx="7086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sz="4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Misleading Graphs </a:t>
            </a:r>
            <a:r>
              <a:rPr lang="en-US" altLang="zh-TW" sz="1800" b="1" dirty="0" smtClean="0">
                <a:solidFill>
                  <a:schemeClr val="accent2">
                    <a:lumMod val="50000"/>
                  </a:schemeClr>
                </a:solidFill>
                <a:latin typeface="Verdana" pitchFamily="34" charset="0"/>
                <a:ea typeface="新細明體" charset="-120"/>
              </a:rPr>
              <a:t>-4/4</a:t>
            </a:r>
            <a:endParaRPr lang="zh-TW" altLang="en-US" sz="1800" dirty="0" smtClean="0">
              <a:solidFill>
                <a:schemeClr val="accent2">
                  <a:lumMod val="50000"/>
                </a:schemeClr>
              </a:solidFill>
              <a:latin typeface="Verdana" pitchFamily="34" charset="0"/>
              <a:ea typeface="新細明體" charset="-120"/>
            </a:endParaRPr>
          </a:p>
        </p:txBody>
      </p:sp>
      <p:sp>
        <p:nvSpPr>
          <p:cNvPr id="67587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67588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50B2582A-D62D-470B-A730-DA0EB6FC6D1C}" type="slidenum">
              <a:rPr lang="en-US" altLang="zh-TW"/>
              <a:pPr>
                <a:defRPr/>
              </a:pPr>
              <a:t>77</a:t>
            </a:fld>
            <a:endParaRPr lang="en-US" altLang="zh-TW"/>
          </a:p>
        </p:txBody>
      </p:sp>
      <p:pic>
        <p:nvPicPr>
          <p:cNvPr id="69637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34375" t="38000" r="26250" b="42000"/>
          <a:stretch>
            <a:fillRect/>
          </a:stretch>
        </p:blipFill>
        <p:spPr bwMode="auto">
          <a:xfrm>
            <a:off x="762000" y="3200400"/>
            <a:ext cx="76803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3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l="14375" t="39000" r="70000" b="50000"/>
          <a:stretch>
            <a:fillRect/>
          </a:stretch>
        </p:blipFill>
        <p:spPr bwMode="auto">
          <a:xfrm>
            <a:off x="2819400" y="2057400"/>
            <a:ext cx="27432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sz="4000" b="1" smtClean="0">
                <a:ea typeface="新細明體" charset="-120"/>
              </a:rPr>
              <a:t>Summary of Graphs and Uses</a:t>
            </a:r>
            <a:r>
              <a:rPr lang="en-US" altLang="zh-TW" sz="1800" b="1" smtClean="0">
                <a:ea typeface="新細明體" charset="-120"/>
              </a:rPr>
              <a:t>-1/2</a:t>
            </a:r>
            <a:endParaRPr lang="zh-TW" altLang="en-US" sz="1800" smtClean="0">
              <a:ea typeface="新細明體" charset="-120"/>
            </a:endParaRPr>
          </a:p>
        </p:txBody>
      </p:sp>
      <p:sp>
        <p:nvSpPr>
          <p:cNvPr id="68611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6861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3C7E17B1-6491-45E3-B2EC-5AE58971E39C}" type="slidenum">
              <a:rPr lang="en-US" altLang="zh-TW"/>
              <a:pPr>
                <a:defRPr/>
              </a:pPr>
              <a:t>78</a:t>
            </a:fld>
            <a:endParaRPr lang="en-US" altLang="zh-TW"/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2" cstate="print"/>
          <a:srcRect l="31250" t="23000" r="10001" b="47000"/>
          <a:stretch>
            <a:fillRect/>
          </a:stretch>
        </p:blipFill>
        <p:spPr bwMode="auto">
          <a:xfrm>
            <a:off x="381000" y="2667000"/>
            <a:ext cx="8356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Summary of Graphs and Uses</a:t>
            </a:r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-2/2</a:t>
            </a:r>
            <a:endParaRPr lang="zh-TW" alt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charset="-120"/>
            </a:endParaRPr>
          </a:p>
        </p:txBody>
      </p:sp>
      <p:sp>
        <p:nvSpPr>
          <p:cNvPr id="6963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6963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E6429602-9452-4D11-93C9-239730E4F8C5}" type="slidenum">
              <a:rPr lang="en-US" altLang="zh-TW"/>
              <a:pPr>
                <a:defRPr/>
              </a:pPr>
              <a:t>79</a:t>
            </a:fld>
            <a:endParaRPr lang="en-US" altLang="zh-TW"/>
          </a:p>
        </p:txBody>
      </p:sp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 l="31250" t="52000" r="11250" b="13000"/>
          <a:stretch>
            <a:fillRect/>
          </a:stretch>
        </p:blipFill>
        <p:spPr bwMode="auto">
          <a:xfrm>
            <a:off x="304800" y="2133600"/>
            <a:ext cx="821213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新細明體" charset="-120"/>
              </a:rPr>
              <a:t>Frequency Distribution</a:t>
            </a:r>
            <a:endParaRPr lang="zh-TW" altLang="en-US" dirty="0">
              <a:latin typeface="+mn-l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zh-TW" sz="2400" dirty="0" smtClean="0">
                <a:latin typeface="+mn-lt"/>
                <a:ea typeface="新細明體" charset="-120"/>
              </a:rPr>
              <a:t>A </a:t>
            </a:r>
            <a:r>
              <a:rPr lang="en-US" altLang="zh-TW" sz="2400" dirty="0">
                <a:latin typeface="+mn-lt"/>
                <a:ea typeface="新細明體" charset="-120"/>
              </a:rPr>
              <a:t>summary of a set of data that displays the number of observations in each of the distribution’s distinct categories or classes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zh-TW" sz="2400" dirty="0">
                <a:latin typeface="+mn-lt"/>
                <a:ea typeface="新細明體" charset="-120"/>
              </a:rPr>
              <a:t>Is a list or a table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zh-TW" sz="2400" dirty="0">
                <a:latin typeface="+mn-lt"/>
                <a:ea typeface="新細明體" charset="-120"/>
              </a:rPr>
              <a:t>Contains the values of a variable (or a set of ranges within which the data fall)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zh-TW" sz="2400" dirty="0">
                <a:latin typeface="+mn-lt"/>
                <a:ea typeface="新細明體" charset="-120"/>
              </a:rPr>
              <a:t>Also contains the corresponding frequencies with which each value occurs (or frequencies with which data fall within each </a:t>
            </a:r>
            <a:r>
              <a:rPr lang="en-US" altLang="zh-TW" sz="2400" dirty="0" smtClean="0">
                <a:latin typeface="+mn-lt"/>
                <a:ea typeface="新細明體" charset="-120"/>
              </a:rPr>
              <a:t>range)</a:t>
            </a:r>
            <a:endParaRPr lang="en-US" altLang="zh-TW" sz="2400" b="1" dirty="0" smtClean="0">
              <a:solidFill>
                <a:schemeClr val="accent1">
                  <a:lumMod val="75000"/>
                </a:schemeClr>
              </a:solidFill>
              <a:latin typeface="+mn-lt"/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365D-4495-46A7-924A-F36F75EDD42B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11095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Stem and Leaf Plots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905000"/>
            <a:ext cx="8077200" cy="4191000"/>
          </a:xfrm>
        </p:spPr>
        <p:txBody>
          <a:bodyPr>
            <a:normAutofit lnSpcReduction="10000"/>
          </a:bodyPr>
          <a:lstStyle/>
          <a:p>
            <a:pPr marL="365125" indent="-365125" eaLnBrk="1" fontAlgn="auto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bg2">
                  <a:lumMod val="75000"/>
                </a:schemeClr>
              </a:buClr>
              <a:buSzTx/>
              <a:buFont typeface="Wingdings 2"/>
              <a:buChar char=""/>
              <a:defRPr/>
            </a:pPr>
            <a:r>
              <a:rPr lang="en-US" altLang="zh-TW" sz="2800" dirty="0" smtClean="0"/>
              <a:t>A </a:t>
            </a:r>
            <a:r>
              <a:rPr lang="en-US" altLang="zh-TW" sz="2800" b="1" i="1" dirty="0" smtClean="0">
                <a:solidFill>
                  <a:srgbClr val="8D492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stem and leaf plots</a:t>
            </a:r>
            <a:r>
              <a:rPr lang="en-US" altLang="zh-TW" sz="2800" dirty="0" smtClean="0">
                <a:solidFill>
                  <a:srgbClr val="8D4923"/>
                </a:solidFill>
              </a:rPr>
              <a:t> </a:t>
            </a:r>
            <a:r>
              <a:rPr lang="en-US" altLang="zh-TW" sz="2800" dirty="0" smtClean="0"/>
              <a:t>is a data plot that uses part of a data value as the stem and part of the data value as the leaf to form groups or classes.</a:t>
            </a:r>
          </a:p>
          <a:p>
            <a:pPr marL="0" indent="0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400" dirty="0" smtClean="0"/>
          </a:p>
          <a:p>
            <a:pPr marL="365125" indent="-365125" eaLnBrk="1" fontAlgn="auto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/>
              <a:t>It has the advantage over grouped frequency distribution of retaining the actual data while showing them in graphic form.</a:t>
            </a:r>
          </a:p>
          <a:p>
            <a:pPr marL="0" indent="0" eaLnBrk="1" fontAlgn="auto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dirty="0" smtClean="0"/>
          </a:p>
        </p:txBody>
      </p:sp>
      <p:sp>
        <p:nvSpPr>
          <p:cNvPr id="706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19F1DFCD-7F76-4C70-BD88-D30440CEC1F0}" type="slidenum">
              <a:rPr lang="en-US" altLang="zh-TW"/>
              <a:pPr>
                <a:defRPr/>
              </a:pPr>
              <a:t>80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153400" cy="1676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smtClean="0"/>
              <a:t>At an outpatient testing center, the number of cardiograms performed each day for 20 days is shown. Construct a stem and leaf plot for the data.</a:t>
            </a: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TW" sz="2800" smtClean="0"/>
          </a:p>
        </p:txBody>
      </p:sp>
      <p:sp>
        <p:nvSpPr>
          <p:cNvPr id="7168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1DDBE422-2247-43C3-A918-4976BF38A8BD}" type="slidenum">
              <a:rPr lang="en-US" altLang="zh-TW"/>
              <a:pPr>
                <a:defRPr/>
              </a:pPr>
              <a:t>81</a:t>
            </a:fld>
            <a:endParaRPr lang="en-US" altLang="zh-TW"/>
          </a:p>
        </p:txBody>
      </p:sp>
      <p:sp>
        <p:nvSpPr>
          <p:cNvPr id="73733" name="Rectangle 6"/>
          <p:cNvSpPr>
            <a:spLocks noChangeArrowheads="1"/>
          </p:cNvSpPr>
          <p:nvPr/>
        </p:nvSpPr>
        <p:spPr bwMode="auto">
          <a:xfrm>
            <a:off x="2133600" y="3962400"/>
            <a:ext cx="48006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800"/>
              <a:t>25	31	20	32	13</a:t>
            </a:r>
          </a:p>
          <a:p>
            <a:r>
              <a:rPr lang="en-US" altLang="zh-TW" sz="2800"/>
              <a:t>14	43	 2	57	23</a:t>
            </a:r>
          </a:p>
          <a:p>
            <a:r>
              <a:rPr lang="en-US" altLang="zh-TW" sz="2800"/>
              <a:t>36	32	33	32	44</a:t>
            </a:r>
          </a:p>
          <a:p>
            <a:r>
              <a:rPr lang="en-US" altLang="zh-TW" sz="2800"/>
              <a:t>32	52	44	51	45</a:t>
            </a:r>
          </a:p>
        </p:txBody>
      </p:sp>
      <p:sp>
        <p:nvSpPr>
          <p:cNvPr id="6" name="矩形 5"/>
          <p:cNvSpPr/>
          <p:nvPr/>
        </p:nvSpPr>
        <p:spPr>
          <a:xfrm>
            <a:off x="762000" y="457200"/>
            <a:ext cx="4572000" cy="1216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altLang="zh-TW" sz="2800" b="1" dirty="0"/>
              <a:t>Example </a:t>
            </a:r>
            <a:r>
              <a:rPr lang="en-US" altLang="zh-TW" sz="2800" b="1" dirty="0" smtClean="0"/>
              <a:t>2-14 </a:t>
            </a:r>
            <a:r>
              <a:rPr lang="en-US" altLang="zh-TW" sz="2400" dirty="0"/>
              <a:t>(Page #</a:t>
            </a:r>
            <a:r>
              <a:rPr lang="en-US" altLang="zh-TW" sz="2400" dirty="0" smtClean="0"/>
              <a:t>84)</a:t>
            </a:r>
            <a:endParaRPr lang="en-US" altLang="zh-TW" sz="2400" dirty="0"/>
          </a:p>
          <a:p>
            <a:pPr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stem and leaf plot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13D027AD-73CB-49E7-9E74-6495E87343DF}" type="slidenum">
              <a:rPr lang="en-US" altLang="zh-TW"/>
              <a:pPr>
                <a:defRPr/>
              </a:pPr>
              <a:t>82</a:t>
            </a:fld>
            <a:endParaRPr lang="en-US" altLang="zh-TW"/>
          </a:p>
        </p:txBody>
      </p:sp>
      <p:sp>
        <p:nvSpPr>
          <p:cNvPr id="74756" name="Rectangle 6"/>
          <p:cNvSpPr>
            <a:spLocks noChangeArrowheads="1"/>
          </p:cNvSpPr>
          <p:nvPr/>
        </p:nvSpPr>
        <p:spPr bwMode="auto">
          <a:xfrm>
            <a:off x="2133600" y="685800"/>
            <a:ext cx="48006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/>
              <a:t>25	31	20	32	13</a:t>
            </a:r>
          </a:p>
          <a:p>
            <a:r>
              <a:rPr lang="en-US" altLang="zh-TW" sz="2400"/>
              <a:t>14	43	 2	57	23</a:t>
            </a:r>
          </a:p>
          <a:p>
            <a:r>
              <a:rPr lang="en-US" altLang="zh-TW" sz="2400"/>
              <a:t>36	32	33	32	44</a:t>
            </a:r>
          </a:p>
          <a:p>
            <a:r>
              <a:rPr lang="en-US" altLang="zh-TW" sz="2400"/>
              <a:t>32	52	44	51	45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29200" y="3124200"/>
          <a:ext cx="2516188" cy="2743200"/>
        </p:xfrm>
        <a:graphic>
          <a:graphicData uri="http://schemas.openxmlformats.org/drawingml/2006/table">
            <a:tbl>
              <a:tblPr/>
              <a:tblGrid>
                <a:gridCol w="311150"/>
                <a:gridCol w="317500"/>
                <a:gridCol w="314325"/>
                <a:gridCol w="315913"/>
                <a:gridCol w="314325"/>
                <a:gridCol w="314325"/>
                <a:gridCol w="314325"/>
                <a:gridCol w="314325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新細明體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14400" y="2590800"/>
            <a:ext cx="3060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Unordered Stem Plot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876800" y="2590800"/>
            <a:ext cx="27336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Ordered Stem Plot</a:t>
            </a:r>
          </a:p>
        </p:txBody>
      </p:sp>
      <p:sp>
        <p:nvSpPr>
          <p:cNvPr id="74809" name="AutoShape 4"/>
          <p:cNvSpPr>
            <a:spLocks noChangeAspect="1" noChangeArrowheads="1" noTextEdit="1"/>
          </p:cNvSpPr>
          <p:nvPr/>
        </p:nvSpPr>
        <p:spPr bwMode="auto">
          <a:xfrm>
            <a:off x="1000125" y="3033713"/>
            <a:ext cx="27336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4810" name="Rectangle 6"/>
          <p:cNvSpPr>
            <a:spLocks noChangeArrowheads="1"/>
          </p:cNvSpPr>
          <p:nvPr/>
        </p:nvSpPr>
        <p:spPr bwMode="auto">
          <a:xfrm>
            <a:off x="1109663" y="3143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11" name="Rectangle 7"/>
          <p:cNvSpPr>
            <a:spLocks noChangeArrowheads="1"/>
          </p:cNvSpPr>
          <p:nvPr/>
        </p:nvSpPr>
        <p:spPr bwMode="auto">
          <a:xfrm>
            <a:off x="1423988" y="3143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12" name="Rectangle 8"/>
          <p:cNvSpPr>
            <a:spLocks noChangeArrowheads="1"/>
          </p:cNvSpPr>
          <p:nvPr/>
        </p:nvSpPr>
        <p:spPr bwMode="auto">
          <a:xfrm>
            <a:off x="1738313" y="3143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13" name="Rectangle 9"/>
          <p:cNvSpPr>
            <a:spLocks noChangeArrowheads="1"/>
          </p:cNvSpPr>
          <p:nvPr/>
        </p:nvSpPr>
        <p:spPr bwMode="auto">
          <a:xfrm>
            <a:off x="2052638" y="3143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14" name="Rectangle 10"/>
          <p:cNvSpPr>
            <a:spLocks noChangeArrowheads="1"/>
          </p:cNvSpPr>
          <p:nvPr/>
        </p:nvSpPr>
        <p:spPr bwMode="auto">
          <a:xfrm>
            <a:off x="2366963" y="3143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15" name="Rectangle 11"/>
          <p:cNvSpPr>
            <a:spLocks noChangeArrowheads="1"/>
          </p:cNvSpPr>
          <p:nvPr/>
        </p:nvSpPr>
        <p:spPr bwMode="auto">
          <a:xfrm>
            <a:off x="2681288" y="3143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16" name="Rectangle 12"/>
          <p:cNvSpPr>
            <a:spLocks noChangeArrowheads="1"/>
          </p:cNvSpPr>
          <p:nvPr/>
        </p:nvSpPr>
        <p:spPr bwMode="auto">
          <a:xfrm>
            <a:off x="2995613" y="3143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17" name="Rectangle 13"/>
          <p:cNvSpPr>
            <a:spLocks noChangeArrowheads="1"/>
          </p:cNvSpPr>
          <p:nvPr/>
        </p:nvSpPr>
        <p:spPr bwMode="auto">
          <a:xfrm>
            <a:off x="3309938" y="3143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5550" name="Rectangle 14"/>
          <p:cNvSpPr>
            <a:spLocks noChangeArrowheads="1"/>
          </p:cNvSpPr>
          <p:nvPr/>
        </p:nvSpPr>
        <p:spPr bwMode="auto">
          <a:xfrm>
            <a:off x="1109663" y="36004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19" name="Rectangle 15"/>
          <p:cNvSpPr>
            <a:spLocks noChangeArrowheads="1"/>
          </p:cNvSpPr>
          <p:nvPr/>
        </p:nvSpPr>
        <p:spPr bwMode="auto">
          <a:xfrm>
            <a:off x="1423988" y="36004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20" name="Rectangle 16"/>
          <p:cNvSpPr>
            <a:spLocks noChangeArrowheads="1"/>
          </p:cNvSpPr>
          <p:nvPr/>
        </p:nvSpPr>
        <p:spPr bwMode="auto">
          <a:xfrm>
            <a:off x="1738313" y="36004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21" name="Rectangle 17"/>
          <p:cNvSpPr>
            <a:spLocks noChangeArrowheads="1"/>
          </p:cNvSpPr>
          <p:nvPr/>
        </p:nvSpPr>
        <p:spPr bwMode="auto">
          <a:xfrm>
            <a:off x="2052638" y="36004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22" name="Rectangle 18"/>
          <p:cNvSpPr>
            <a:spLocks noChangeArrowheads="1"/>
          </p:cNvSpPr>
          <p:nvPr/>
        </p:nvSpPr>
        <p:spPr bwMode="auto">
          <a:xfrm>
            <a:off x="2366963" y="36004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23" name="Rectangle 19"/>
          <p:cNvSpPr>
            <a:spLocks noChangeArrowheads="1"/>
          </p:cNvSpPr>
          <p:nvPr/>
        </p:nvSpPr>
        <p:spPr bwMode="auto">
          <a:xfrm>
            <a:off x="2681288" y="36004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24" name="Rectangle 20"/>
          <p:cNvSpPr>
            <a:spLocks noChangeArrowheads="1"/>
          </p:cNvSpPr>
          <p:nvPr/>
        </p:nvSpPr>
        <p:spPr bwMode="auto">
          <a:xfrm>
            <a:off x="2995613" y="36004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25" name="Rectangle 21"/>
          <p:cNvSpPr>
            <a:spLocks noChangeArrowheads="1"/>
          </p:cNvSpPr>
          <p:nvPr/>
        </p:nvSpPr>
        <p:spPr bwMode="auto">
          <a:xfrm>
            <a:off x="3309938" y="36004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5558" name="Rectangle 22"/>
          <p:cNvSpPr>
            <a:spLocks noChangeArrowheads="1"/>
          </p:cNvSpPr>
          <p:nvPr/>
        </p:nvSpPr>
        <p:spPr bwMode="auto">
          <a:xfrm>
            <a:off x="1109663" y="40576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27" name="Rectangle 23"/>
          <p:cNvSpPr>
            <a:spLocks noChangeArrowheads="1"/>
          </p:cNvSpPr>
          <p:nvPr/>
        </p:nvSpPr>
        <p:spPr bwMode="auto">
          <a:xfrm>
            <a:off x="1423988" y="40576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28" name="Rectangle 24"/>
          <p:cNvSpPr>
            <a:spLocks noChangeArrowheads="1"/>
          </p:cNvSpPr>
          <p:nvPr/>
        </p:nvSpPr>
        <p:spPr bwMode="auto">
          <a:xfrm>
            <a:off x="1738313" y="40576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29" name="Rectangle 25"/>
          <p:cNvSpPr>
            <a:spLocks noChangeArrowheads="1"/>
          </p:cNvSpPr>
          <p:nvPr/>
        </p:nvSpPr>
        <p:spPr bwMode="auto">
          <a:xfrm>
            <a:off x="2052638" y="40576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30" name="Rectangle 26"/>
          <p:cNvSpPr>
            <a:spLocks noChangeArrowheads="1"/>
          </p:cNvSpPr>
          <p:nvPr/>
        </p:nvSpPr>
        <p:spPr bwMode="auto">
          <a:xfrm>
            <a:off x="2366963" y="40576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31" name="Rectangle 27"/>
          <p:cNvSpPr>
            <a:spLocks noChangeArrowheads="1"/>
          </p:cNvSpPr>
          <p:nvPr/>
        </p:nvSpPr>
        <p:spPr bwMode="auto">
          <a:xfrm>
            <a:off x="2681288" y="40576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32" name="Rectangle 28"/>
          <p:cNvSpPr>
            <a:spLocks noChangeArrowheads="1"/>
          </p:cNvSpPr>
          <p:nvPr/>
        </p:nvSpPr>
        <p:spPr bwMode="auto">
          <a:xfrm>
            <a:off x="2995613" y="40576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33" name="Rectangle 29"/>
          <p:cNvSpPr>
            <a:spLocks noChangeArrowheads="1"/>
          </p:cNvSpPr>
          <p:nvPr/>
        </p:nvSpPr>
        <p:spPr bwMode="auto">
          <a:xfrm>
            <a:off x="3309938" y="40576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5566" name="Rectangle 30"/>
          <p:cNvSpPr>
            <a:spLocks noChangeArrowheads="1"/>
          </p:cNvSpPr>
          <p:nvPr/>
        </p:nvSpPr>
        <p:spPr bwMode="auto">
          <a:xfrm>
            <a:off x="1109663" y="45148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35" name="Rectangle 31"/>
          <p:cNvSpPr>
            <a:spLocks noChangeArrowheads="1"/>
          </p:cNvSpPr>
          <p:nvPr/>
        </p:nvSpPr>
        <p:spPr bwMode="auto">
          <a:xfrm>
            <a:off x="1423988" y="45148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36" name="Rectangle 32"/>
          <p:cNvSpPr>
            <a:spLocks noChangeArrowheads="1"/>
          </p:cNvSpPr>
          <p:nvPr/>
        </p:nvSpPr>
        <p:spPr bwMode="auto">
          <a:xfrm>
            <a:off x="1738313" y="45148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37" name="Rectangle 33"/>
          <p:cNvSpPr>
            <a:spLocks noChangeArrowheads="1"/>
          </p:cNvSpPr>
          <p:nvPr/>
        </p:nvSpPr>
        <p:spPr bwMode="auto">
          <a:xfrm>
            <a:off x="2052638" y="45148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38" name="Rectangle 34"/>
          <p:cNvSpPr>
            <a:spLocks noChangeArrowheads="1"/>
          </p:cNvSpPr>
          <p:nvPr/>
        </p:nvSpPr>
        <p:spPr bwMode="auto">
          <a:xfrm>
            <a:off x="2366963" y="45148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39" name="Rectangle 35"/>
          <p:cNvSpPr>
            <a:spLocks noChangeArrowheads="1"/>
          </p:cNvSpPr>
          <p:nvPr/>
        </p:nvSpPr>
        <p:spPr bwMode="auto">
          <a:xfrm>
            <a:off x="2681288" y="45148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0" name="Rectangle 36"/>
          <p:cNvSpPr>
            <a:spLocks noChangeArrowheads="1"/>
          </p:cNvSpPr>
          <p:nvPr/>
        </p:nvSpPr>
        <p:spPr bwMode="auto">
          <a:xfrm>
            <a:off x="2995613" y="45148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1" name="Rectangle 37"/>
          <p:cNvSpPr>
            <a:spLocks noChangeArrowheads="1"/>
          </p:cNvSpPr>
          <p:nvPr/>
        </p:nvSpPr>
        <p:spPr bwMode="auto">
          <a:xfrm>
            <a:off x="3309938" y="45148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2" name="Rectangle 38"/>
          <p:cNvSpPr>
            <a:spLocks noChangeArrowheads="1"/>
          </p:cNvSpPr>
          <p:nvPr/>
        </p:nvSpPr>
        <p:spPr bwMode="auto">
          <a:xfrm>
            <a:off x="1109663" y="49720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3" name="Rectangle 39"/>
          <p:cNvSpPr>
            <a:spLocks noChangeArrowheads="1"/>
          </p:cNvSpPr>
          <p:nvPr/>
        </p:nvSpPr>
        <p:spPr bwMode="auto">
          <a:xfrm>
            <a:off x="1423988" y="49720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4" name="Rectangle 40"/>
          <p:cNvSpPr>
            <a:spLocks noChangeArrowheads="1"/>
          </p:cNvSpPr>
          <p:nvPr/>
        </p:nvSpPr>
        <p:spPr bwMode="auto">
          <a:xfrm>
            <a:off x="1738313" y="49720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5" name="Rectangle 41"/>
          <p:cNvSpPr>
            <a:spLocks noChangeArrowheads="1"/>
          </p:cNvSpPr>
          <p:nvPr/>
        </p:nvSpPr>
        <p:spPr bwMode="auto">
          <a:xfrm>
            <a:off x="2052638" y="49720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6" name="Rectangle 42"/>
          <p:cNvSpPr>
            <a:spLocks noChangeArrowheads="1"/>
          </p:cNvSpPr>
          <p:nvPr/>
        </p:nvSpPr>
        <p:spPr bwMode="auto">
          <a:xfrm>
            <a:off x="2366963" y="49720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7" name="Rectangle 43"/>
          <p:cNvSpPr>
            <a:spLocks noChangeArrowheads="1"/>
          </p:cNvSpPr>
          <p:nvPr/>
        </p:nvSpPr>
        <p:spPr bwMode="auto">
          <a:xfrm>
            <a:off x="2681288" y="49720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8" name="Rectangle 44"/>
          <p:cNvSpPr>
            <a:spLocks noChangeArrowheads="1"/>
          </p:cNvSpPr>
          <p:nvPr/>
        </p:nvSpPr>
        <p:spPr bwMode="auto">
          <a:xfrm>
            <a:off x="2995613" y="49720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49" name="Rectangle 45"/>
          <p:cNvSpPr>
            <a:spLocks noChangeArrowheads="1"/>
          </p:cNvSpPr>
          <p:nvPr/>
        </p:nvSpPr>
        <p:spPr bwMode="auto">
          <a:xfrm>
            <a:off x="3309938" y="49720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50" name="Rectangle 46"/>
          <p:cNvSpPr>
            <a:spLocks noChangeArrowheads="1"/>
          </p:cNvSpPr>
          <p:nvPr/>
        </p:nvSpPr>
        <p:spPr bwMode="auto">
          <a:xfrm>
            <a:off x="1109663" y="5429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51" name="Rectangle 47"/>
          <p:cNvSpPr>
            <a:spLocks noChangeArrowheads="1"/>
          </p:cNvSpPr>
          <p:nvPr/>
        </p:nvSpPr>
        <p:spPr bwMode="auto">
          <a:xfrm>
            <a:off x="1423988" y="5429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52" name="Rectangle 48"/>
          <p:cNvSpPr>
            <a:spLocks noChangeArrowheads="1"/>
          </p:cNvSpPr>
          <p:nvPr/>
        </p:nvSpPr>
        <p:spPr bwMode="auto">
          <a:xfrm>
            <a:off x="1738313" y="5429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53" name="Rectangle 49"/>
          <p:cNvSpPr>
            <a:spLocks noChangeArrowheads="1"/>
          </p:cNvSpPr>
          <p:nvPr/>
        </p:nvSpPr>
        <p:spPr bwMode="auto">
          <a:xfrm>
            <a:off x="2052638" y="5429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54" name="Rectangle 50"/>
          <p:cNvSpPr>
            <a:spLocks noChangeArrowheads="1"/>
          </p:cNvSpPr>
          <p:nvPr/>
        </p:nvSpPr>
        <p:spPr bwMode="auto">
          <a:xfrm>
            <a:off x="2366963" y="5429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55" name="Rectangle 51"/>
          <p:cNvSpPr>
            <a:spLocks noChangeArrowheads="1"/>
          </p:cNvSpPr>
          <p:nvPr/>
        </p:nvSpPr>
        <p:spPr bwMode="auto">
          <a:xfrm>
            <a:off x="2681288" y="5429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56" name="Rectangle 52"/>
          <p:cNvSpPr>
            <a:spLocks noChangeArrowheads="1"/>
          </p:cNvSpPr>
          <p:nvPr/>
        </p:nvSpPr>
        <p:spPr bwMode="auto">
          <a:xfrm>
            <a:off x="2995613" y="5429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74857" name="Rectangle 53"/>
          <p:cNvSpPr>
            <a:spLocks noChangeArrowheads="1"/>
          </p:cNvSpPr>
          <p:nvPr/>
        </p:nvSpPr>
        <p:spPr bwMode="auto">
          <a:xfrm>
            <a:off x="3309938" y="5429250"/>
            <a:ext cx="314325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5590" name="Rectangle 54"/>
          <p:cNvSpPr>
            <a:spLocks noChangeArrowheads="1"/>
          </p:cNvSpPr>
          <p:nvPr/>
        </p:nvSpPr>
        <p:spPr bwMode="auto">
          <a:xfrm>
            <a:off x="1423988" y="3148013"/>
            <a:ext cx="9525" cy="27432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5591" name="Rectangle 55"/>
          <p:cNvSpPr>
            <a:spLocks noChangeArrowheads="1"/>
          </p:cNvSpPr>
          <p:nvPr/>
        </p:nvSpPr>
        <p:spPr bwMode="auto">
          <a:xfrm>
            <a:off x="1206500" y="32131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0</a:t>
            </a:r>
            <a:endParaRPr lang="en-US" altLang="zh-TW"/>
          </a:p>
        </p:txBody>
      </p:sp>
      <p:sp>
        <p:nvSpPr>
          <p:cNvPr id="65592" name="Rectangle 56"/>
          <p:cNvSpPr>
            <a:spLocks noChangeArrowheads="1"/>
          </p:cNvSpPr>
          <p:nvPr/>
        </p:nvSpPr>
        <p:spPr bwMode="auto">
          <a:xfrm>
            <a:off x="1500188" y="32131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2</a:t>
            </a:r>
            <a:endParaRPr lang="en-US" altLang="zh-TW"/>
          </a:p>
        </p:txBody>
      </p:sp>
      <p:sp>
        <p:nvSpPr>
          <p:cNvPr id="2" name="Rectangle 57"/>
          <p:cNvSpPr>
            <a:spLocks noChangeArrowheads="1"/>
          </p:cNvSpPr>
          <p:nvPr/>
        </p:nvSpPr>
        <p:spPr bwMode="auto">
          <a:xfrm>
            <a:off x="1206500" y="36703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1</a:t>
            </a:r>
            <a:endParaRPr lang="en-US" altLang="zh-TW"/>
          </a:p>
        </p:txBody>
      </p:sp>
      <p:sp>
        <p:nvSpPr>
          <p:cNvPr id="3" name="Rectangle 58"/>
          <p:cNvSpPr>
            <a:spLocks noChangeArrowheads="1"/>
          </p:cNvSpPr>
          <p:nvPr/>
        </p:nvSpPr>
        <p:spPr bwMode="auto">
          <a:xfrm>
            <a:off x="1500188" y="36703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3</a:t>
            </a:r>
            <a:endParaRPr lang="en-US" altLang="zh-TW"/>
          </a:p>
        </p:txBody>
      </p:sp>
      <p:sp>
        <p:nvSpPr>
          <p:cNvPr id="4" name="Rectangle 59"/>
          <p:cNvSpPr>
            <a:spLocks noChangeArrowheads="1"/>
          </p:cNvSpPr>
          <p:nvPr/>
        </p:nvSpPr>
        <p:spPr bwMode="auto">
          <a:xfrm>
            <a:off x="1816100" y="36703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4</a:t>
            </a:r>
            <a:endParaRPr lang="en-US" altLang="zh-TW"/>
          </a:p>
        </p:txBody>
      </p:sp>
      <p:sp>
        <p:nvSpPr>
          <p:cNvPr id="5" name="Rectangle 60"/>
          <p:cNvSpPr>
            <a:spLocks noChangeArrowheads="1"/>
          </p:cNvSpPr>
          <p:nvPr/>
        </p:nvSpPr>
        <p:spPr bwMode="auto">
          <a:xfrm>
            <a:off x="1206500" y="41275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2</a:t>
            </a:r>
            <a:endParaRPr lang="en-US" altLang="zh-TW"/>
          </a:p>
        </p:txBody>
      </p:sp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1500188" y="41275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5</a:t>
            </a:r>
            <a:endParaRPr lang="en-US" altLang="zh-TW"/>
          </a:p>
        </p:txBody>
      </p:sp>
      <p:sp>
        <p:nvSpPr>
          <p:cNvPr id="7" name="Rectangle 62"/>
          <p:cNvSpPr>
            <a:spLocks noChangeArrowheads="1"/>
          </p:cNvSpPr>
          <p:nvPr/>
        </p:nvSpPr>
        <p:spPr bwMode="auto">
          <a:xfrm>
            <a:off x="1816100" y="41275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0</a:t>
            </a:r>
            <a:endParaRPr lang="en-US" altLang="zh-TW"/>
          </a:p>
        </p:txBody>
      </p:sp>
      <p:sp>
        <p:nvSpPr>
          <p:cNvPr id="8" name="Rectangle 63"/>
          <p:cNvSpPr>
            <a:spLocks noChangeArrowheads="1"/>
          </p:cNvSpPr>
          <p:nvPr/>
        </p:nvSpPr>
        <p:spPr bwMode="auto">
          <a:xfrm>
            <a:off x="2130425" y="41275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3</a:t>
            </a:r>
            <a:endParaRPr lang="en-US" altLang="zh-TW"/>
          </a:p>
        </p:txBody>
      </p:sp>
      <p:sp>
        <p:nvSpPr>
          <p:cNvPr id="9" name="Rectangle 64"/>
          <p:cNvSpPr>
            <a:spLocks noChangeArrowheads="1"/>
          </p:cNvSpPr>
          <p:nvPr/>
        </p:nvSpPr>
        <p:spPr bwMode="auto">
          <a:xfrm>
            <a:off x="1206500" y="45847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3</a:t>
            </a:r>
            <a:endParaRPr lang="en-US" altLang="zh-TW"/>
          </a:p>
        </p:txBody>
      </p:sp>
      <p:sp>
        <p:nvSpPr>
          <p:cNvPr id="13" name="Rectangle 65"/>
          <p:cNvSpPr>
            <a:spLocks noChangeArrowheads="1"/>
          </p:cNvSpPr>
          <p:nvPr/>
        </p:nvSpPr>
        <p:spPr bwMode="auto">
          <a:xfrm>
            <a:off x="1500188" y="45847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1</a:t>
            </a:r>
            <a:endParaRPr lang="en-US" altLang="zh-TW"/>
          </a:p>
        </p:txBody>
      </p:sp>
      <p:sp>
        <p:nvSpPr>
          <p:cNvPr id="65602" name="Rectangle 66"/>
          <p:cNvSpPr>
            <a:spLocks noChangeArrowheads="1"/>
          </p:cNvSpPr>
          <p:nvPr/>
        </p:nvSpPr>
        <p:spPr bwMode="auto">
          <a:xfrm>
            <a:off x="1816100" y="45847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2</a:t>
            </a:r>
            <a:endParaRPr lang="en-US" altLang="zh-TW"/>
          </a:p>
        </p:txBody>
      </p:sp>
      <p:sp>
        <p:nvSpPr>
          <p:cNvPr id="14" name="Rectangle 67"/>
          <p:cNvSpPr>
            <a:spLocks noChangeArrowheads="1"/>
          </p:cNvSpPr>
          <p:nvPr/>
        </p:nvSpPr>
        <p:spPr bwMode="auto">
          <a:xfrm>
            <a:off x="2130425" y="45847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6</a:t>
            </a:r>
            <a:endParaRPr lang="en-US" altLang="zh-TW"/>
          </a:p>
        </p:txBody>
      </p:sp>
      <p:sp>
        <p:nvSpPr>
          <p:cNvPr id="15" name="Rectangle 68"/>
          <p:cNvSpPr>
            <a:spLocks noChangeArrowheads="1"/>
          </p:cNvSpPr>
          <p:nvPr/>
        </p:nvSpPr>
        <p:spPr bwMode="auto">
          <a:xfrm>
            <a:off x="2444750" y="45847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2</a:t>
            </a:r>
            <a:endParaRPr lang="en-US" altLang="zh-TW"/>
          </a:p>
        </p:txBody>
      </p:sp>
      <p:sp>
        <p:nvSpPr>
          <p:cNvPr id="16" name="Rectangle 69"/>
          <p:cNvSpPr>
            <a:spLocks noChangeArrowheads="1"/>
          </p:cNvSpPr>
          <p:nvPr/>
        </p:nvSpPr>
        <p:spPr bwMode="auto">
          <a:xfrm>
            <a:off x="2759075" y="45847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3</a:t>
            </a:r>
            <a:endParaRPr lang="en-US" altLang="zh-TW"/>
          </a:p>
        </p:txBody>
      </p:sp>
      <p:sp>
        <p:nvSpPr>
          <p:cNvPr id="17" name="Rectangle 70"/>
          <p:cNvSpPr>
            <a:spLocks noChangeArrowheads="1"/>
          </p:cNvSpPr>
          <p:nvPr/>
        </p:nvSpPr>
        <p:spPr bwMode="auto">
          <a:xfrm>
            <a:off x="3073400" y="45847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2</a:t>
            </a:r>
            <a:endParaRPr lang="en-US" altLang="zh-TW"/>
          </a:p>
        </p:txBody>
      </p:sp>
      <p:sp>
        <p:nvSpPr>
          <p:cNvPr id="18" name="Rectangle 71"/>
          <p:cNvSpPr>
            <a:spLocks noChangeArrowheads="1"/>
          </p:cNvSpPr>
          <p:nvPr/>
        </p:nvSpPr>
        <p:spPr bwMode="auto">
          <a:xfrm>
            <a:off x="3387725" y="45847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2</a:t>
            </a:r>
            <a:endParaRPr lang="en-US" altLang="zh-TW"/>
          </a:p>
        </p:txBody>
      </p:sp>
      <p:sp>
        <p:nvSpPr>
          <p:cNvPr id="19" name="Rectangle 72"/>
          <p:cNvSpPr>
            <a:spLocks noChangeArrowheads="1"/>
          </p:cNvSpPr>
          <p:nvPr/>
        </p:nvSpPr>
        <p:spPr bwMode="auto">
          <a:xfrm>
            <a:off x="1206500" y="50419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4</a:t>
            </a:r>
            <a:endParaRPr lang="en-US" altLang="zh-TW"/>
          </a:p>
        </p:txBody>
      </p:sp>
      <p:sp>
        <p:nvSpPr>
          <p:cNvPr id="20" name="Rectangle 73"/>
          <p:cNvSpPr>
            <a:spLocks noChangeArrowheads="1"/>
          </p:cNvSpPr>
          <p:nvPr/>
        </p:nvSpPr>
        <p:spPr bwMode="auto">
          <a:xfrm>
            <a:off x="1500188" y="50419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3</a:t>
            </a:r>
            <a:endParaRPr lang="en-US" altLang="zh-TW"/>
          </a:p>
        </p:txBody>
      </p:sp>
      <p:sp>
        <p:nvSpPr>
          <p:cNvPr id="65610" name="Rectangle 74"/>
          <p:cNvSpPr>
            <a:spLocks noChangeArrowheads="1"/>
          </p:cNvSpPr>
          <p:nvPr/>
        </p:nvSpPr>
        <p:spPr bwMode="auto">
          <a:xfrm>
            <a:off x="1816100" y="50419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4</a:t>
            </a:r>
            <a:endParaRPr lang="en-US" altLang="zh-TW"/>
          </a:p>
        </p:txBody>
      </p:sp>
      <p:sp>
        <p:nvSpPr>
          <p:cNvPr id="21" name="Rectangle 75"/>
          <p:cNvSpPr>
            <a:spLocks noChangeArrowheads="1"/>
          </p:cNvSpPr>
          <p:nvPr/>
        </p:nvSpPr>
        <p:spPr bwMode="auto">
          <a:xfrm>
            <a:off x="2130425" y="50419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4</a:t>
            </a:r>
            <a:endParaRPr lang="en-US" altLang="zh-TW"/>
          </a:p>
        </p:txBody>
      </p:sp>
      <p:sp>
        <p:nvSpPr>
          <p:cNvPr id="22" name="Rectangle 76"/>
          <p:cNvSpPr>
            <a:spLocks noChangeArrowheads="1"/>
          </p:cNvSpPr>
          <p:nvPr/>
        </p:nvSpPr>
        <p:spPr bwMode="auto">
          <a:xfrm>
            <a:off x="2444750" y="50419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5</a:t>
            </a:r>
            <a:endParaRPr lang="en-US" altLang="zh-TW"/>
          </a:p>
        </p:txBody>
      </p:sp>
      <p:sp>
        <p:nvSpPr>
          <p:cNvPr id="23" name="Rectangle 77"/>
          <p:cNvSpPr>
            <a:spLocks noChangeArrowheads="1"/>
          </p:cNvSpPr>
          <p:nvPr/>
        </p:nvSpPr>
        <p:spPr bwMode="auto">
          <a:xfrm>
            <a:off x="1206500" y="54991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5</a:t>
            </a:r>
            <a:endParaRPr lang="en-US" altLang="zh-TW"/>
          </a:p>
        </p:txBody>
      </p:sp>
      <p:sp>
        <p:nvSpPr>
          <p:cNvPr id="24" name="Rectangle 78"/>
          <p:cNvSpPr>
            <a:spLocks noChangeArrowheads="1"/>
          </p:cNvSpPr>
          <p:nvPr/>
        </p:nvSpPr>
        <p:spPr bwMode="auto">
          <a:xfrm>
            <a:off x="1500188" y="54991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7</a:t>
            </a:r>
            <a:endParaRPr lang="en-US" altLang="zh-TW"/>
          </a:p>
        </p:txBody>
      </p:sp>
      <p:sp>
        <p:nvSpPr>
          <p:cNvPr id="25" name="Rectangle 79"/>
          <p:cNvSpPr>
            <a:spLocks noChangeArrowheads="1"/>
          </p:cNvSpPr>
          <p:nvPr/>
        </p:nvSpPr>
        <p:spPr bwMode="auto">
          <a:xfrm>
            <a:off x="1816100" y="54991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2</a:t>
            </a:r>
            <a:endParaRPr lang="en-US" altLang="zh-TW"/>
          </a:p>
        </p:txBody>
      </p:sp>
      <p:sp>
        <p:nvSpPr>
          <p:cNvPr id="26" name="Rectangle 80"/>
          <p:cNvSpPr>
            <a:spLocks noChangeArrowheads="1"/>
          </p:cNvSpPr>
          <p:nvPr/>
        </p:nvSpPr>
        <p:spPr bwMode="auto">
          <a:xfrm>
            <a:off x="2130425" y="5499100"/>
            <a:ext cx="304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400">
                <a:solidFill>
                  <a:srgbClr val="000000"/>
                </a:solidFill>
              </a:rPr>
              <a:t>1</a:t>
            </a:r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5550" grpId="0" animBg="1"/>
      <p:bldP spid="65550" grpId="1" animBg="1"/>
      <p:bldP spid="65558" grpId="0" animBg="1"/>
      <p:bldP spid="65566" grpId="0" animBg="1"/>
      <p:bldP spid="65590" grpId="0" animBg="1"/>
      <p:bldP spid="65591" grpId="0"/>
      <p:bldP spid="65592" grpId="0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3" grpId="0"/>
      <p:bldP spid="6560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6561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200" b="1" smtClean="0">
                <a:latin typeface="Verdana" pitchFamily="34" charset="0"/>
                <a:ea typeface="新細明體" pitchFamily="18" charset="-120"/>
              </a:rPr>
              <a:t>Supplement--</a:t>
            </a:r>
            <a:r>
              <a:rPr lang="en-US" altLang="zh-TW" b="1" smtClean="0">
                <a:ea typeface="新細明體" pitchFamily="18" charset="-120"/>
              </a:rPr>
              <a:t/>
            </a:r>
            <a:br>
              <a:rPr lang="en-US" altLang="zh-TW" b="1" smtClean="0">
                <a:ea typeface="新細明體" pitchFamily="18" charset="-120"/>
              </a:rPr>
            </a:br>
            <a:r>
              <a:rPr lang="en-US" altLang="zh-TW" b="1" smtClean="0">
                <a:ea typeface="新細明體" pitchFamily="18" charset="-120"/>
              </a:rPr>
              <a:t>Paired Data and Scatter Plots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9624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5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/>
              <a:t>A </a:t>
            </a:r>
            <a:r>
              <a:rPr lang="en-US" altLang="zh-TW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scatter plot</a:t>
            </a:r>
            <a:r>
              <a:rPr lang="en-US" altLang="zh-TW" dirty="0" smtClean="0"/>
              <a:t> is a graph of </a:t>
            </a:r>
            <a:r>
              <a:rPr lang="en-US" altLang="zh-TW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order pairs of data values</a:t>
            </a:r>
            <a:r>
              <a:rPr lang="en-US" altLang="zh-TW" dirty="0" smtClean="0"/>
              <a:t> that is used to determine if a </a:t>
            </a:r>
            <a:r>
              <a:rPr lang="en-US" altLang="zh-TW" u="sng" dirty="0" smtClean="0"/>
              <a:t>relationship exists between the two variables</a:t>
            </a:r>
            <a:r>
              <a:rPr lang="en-US" altLang="zh-TW" dirty="0" smtClean="0"/>
              <a:t>.</a:t>
            </a:r>
            <a:endParaRPr lang="zh-TW" altLang="en-US" dirty="0" smtClean="0"/>
          </a:p>
        </p:txBody>
      </p:sp>
      <p:sp>
        <p:nvSpPr>
          <p:cNvPr id="73732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4D4BA423-EC98-47E4-9774-A78798DED229}" type="slidenum">
              <a:rPr lang="en-US" altLang="zh-TW"/>
              <a:pPr>
                <a:defRPr/>
              </a:pPr>
              <a:t>83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b="1" smtClean="0">
                <a:ea typeface="新細明體" charset="-120"/>
              </a:rPr>
              <a:t>Example: </a:t>
            </a:r>
            <a:r>
              <a:rPr lang="en-US" altLang="zh-TW" sz="3200" smtClean="0">
                <a:ea typeface="新細明體" charset="-120"/>
              </a:rPr>
              <a:t>Paired Data and Scatter Plots</a:t>
            </a:r>
            <a:endParaRPr lang="zh-TW" altLang="en-US" sz="3200" smtClean="0">
              <a:ea typeface="新細明體" charset="-120"/>
            </a:endParaRPr>
          </a:p>
        </p:txBody>
      </p:sp>
      <p:pic>
        <p:nvPicPr>
          <p:cNvPr id="7680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-20000" contrast="10000"/>
          </a:blip>
          <a:srcRect l="28210" t="65967" r="9946" b="20145"/>
          <a:stretch>
            <a:fillRect/>
          </a:stretch>
        </p:blipFill>
        <p:spPr>
          <a:xfrm>
            <a:off x="457200" y="4494213"/>
            <a:ext cx="8153400" cy="1144587"/>
          </a:xfrm>
          <a:noFill/>
        </p:spPr>
      </p:pic>
      <p:sp>
        <p:nvSpPr>
          <p:cNvPr id="7475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E691A5F5-48F7-4629-8BFD-16A0E3064042}" type="slidenum">
              <a:rPr lang="en-US" altLang="zh-TW"/>
              <a:pPr>
                <a:defRPr/>
              </a:pPr>
              <a:t>84</a:t>
            </a:fld>
            <a:endParaRPr lang="en-US" altLang="zh-TW"/>
          </a:p>
        </p:txBody>
      </p:sp>
      <p:sp>
        <p:nvSpPr>
          <p:cNvPr id="76805" name="文字方塊 6"/>
          <p:cNvSpPr txBox="1">
            <a:spLocks noChangeArrowheads="1"/>
          </p:cNvSpPr>
          <p:nvPr/>
        </p:nvSpPr>
        <p:spPr bwMode="auto">
          <a:xfrm>
            <a:off x="533400" y="2438400"/>
            <a:ext cx="815340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200"/>
              <a:t>A researcher is interested in determining if there is a relationship</a:t>
            </a:r>
          </a:p>
          <a:p>
            <a:pPr>
              <a:lnSpc>
                <a:spcPct val="120000"/>
              </a:lnSpc>
            </a:pPr>
            <a:r>
              <a:rPr lang="en-US" altLang="zh-TW" sz="2200"/>
              <a:t>between the number of wet bike accidents and the number of wet bike fatalities. The data are for a 10-year period.</a:t>
            </a:r>
          </a:p>
          <a:p>
            <a:pPr>
              <a:lnSpc>
                <a:spcPct val="120000"/>
              </a:lnSpc>
            </a:pPr>
            <a:r>
              <a:rPr lang="en-US" altLang="zh-TW" sz="2200"/>
              <a:t>Draw a scatter plot for the data.</a:t>
            </a:r>
            <a:endParaRPr lang="zh-TW" altLang="en-US" sz="2200"/>
          </a:p>
        </p:txBody>
      </p:sp>
      <p:sp>
        <p:nvSpPr>
          <p:cNvPr id="8" name="矩形 7"/>
          <p:cNvSpPr/>
          <p:nvPr/>
        </p:nvSpPr>
        <p:spPr>
          <a:xfrm>
            <a:off x="609600" y="1828800"/>
            <a:ext cx="3200400" cy="660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44000" tIns="144000" rIns="144000" bIns="144000">
            <a:spAutoFit/>
          </a:bodyPr>
          <a:lstStyle/>
          <a:p>
            <a:pPr>
              <a:defRPr/>
            </a:pPr>
            <a:r>
              <a:rPr lang="en-US" altLang="zh-TW" sz="2400" b="1">
                <a:solidFill>
                  <a:srgbClr val="000000"/>
                </a:solidFill>
              </a:rPr>
              <a:t>Wet Bike Accidents </a:t>
            </a:r>
            <a:endParaRPr lang="zh-TW" altLang="en-US" sz="240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內容版面配置區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038600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latin typeface="Times New Roman" pitchFamily="18" charset="0"/>
                <a:cs typeface="Times New Roman" pitchFamily="18" charset="0"/>
              </a:rPr>
              <a:t>Solution</a:t>
            </a:r>
          </a:p>
          <a:p>
            <a:pPr lvl="1" eaLnBrk="1" hangingPunct="1"/>
            <a:r>
              <a:rPr lang="en-US" altLang="zh-TW" b="1" smtClean="0">
                <a:latin typeface="Times New Roman" pitchFamily="18" charset="0"/>
                <a:cs typeface="Times New Roman" pitchFamily="18" charset="0"/>
              </a:rPr>
              <a:t>Step 1 Draw and label the </a:t>
            </a:r>
            <a:r>
              <a:rPr lang="en-US" altLang="zh-TW" b="1" i="1" smtClean="0">
                <a:latin typeface="Times New Roman" pitchFamily="18" charset="0"/>
                <a:cs typeface="Times New Roman" pitchFamily="18" charset="0"/>
              </a:rPr>
              <a:t>x and y axes.</a:t>
            </a:r>
          </a:p>
          <a:p>
            <a:pPr lvl="1" eaLnBrk="1" hangingPunct="1"/>
            <a:r>
              <a:rPr lang="en-US" altLang="zh-TW" b="1" smtClean="0">
                <a:latin typeface="Times New Roman" pitchFamily="18" charset="0"/>
                <a:cs typeface="Times New Roman" pitchFamily="18" charset="0"/>
              </a:rPr>
              <a:t>Step 2 Plot the points for pairs of data.</a:t>
            </a:r>
            <a:endParaRPr lang="zh-TW" alt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779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altLang="zh-TW" smtClean="0"/>
              <a:t>Bluman, Chapter 2</a:t>
            </a:r>
          </a:p>
        </p:txBody>
      </p:sp>
      <p:sp>
        <p:nvSpPr>
          <p:cNvPr id="75780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D3ADF514-BB7E-4CCE-B3B1-CD7B4636BDE8}" type="slidenum">
              <a:rPr lang="en-US" altLang="zh-TW"/>
              <a:pPr>
                <a:defRPr/>
              </a:pPr>
              <a:t>85</a:t>
            </a:fld>
            <a:endParaRPr lang="en-US" altLang="zh-TW"/>
          </a:p>
        </p:txBody>
      </p:sp>
      <p:pic>
        <p:nvPicPr>
          <p:cNvPr id="77829" name="Picture 2"/>
          <p:cNvPicPr>
            <a:picLocks noChangeAspect="1" noChangeArrowheads="1"/>
          </p:cNvPicPr>
          <p:nvPr/>
        </p:nvPicPr>
        <p:blipFill>
          <a:blip r:embed="rId2" cstate="print"/>
          <a:srcRect l="29082" t="65657" r="11415" b="25220"/>
          <a:stretch>
            <a:fillRect/>
          </a:stretch>
        </p:blipFill>
        <p:spPr bwMode="auto">
          <a:xfrm>
            <a:off x="304800" y="685800"/>
            <a:ext cx="87455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0" name="Picture 2"/>
          <p:cNvPicPr>
            <a:picLocks noChangeAspect="1" noChangeArrowheads="1"/>
          </p:cNvPicPr>
          <p:nvPr/>
        </p:nvPicPr>
        <p:blipFill>
          <a:blip r:embed="rId3" cstate="print">
            <a:lum bright="-20000"/>
          </a:blip>
          <a:srcRect l="35625" t="41000" r="18750" b="13000"/>
          <a:stretch>
            <a:fillRect/>
          </a:stretch>
        </p:blipFill>
        <p:spPr bwMode="auto">
          <a:xfrm>
            <a:off x="1600200" y="3352800"/>
            <a:ext cx="5562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b="1" smtClean="0">
                <a:ea typeface="新細明體" charset="-120"/>
              </a:rPr>
              <a:t>Analyzing the Scatter Plot</a:t>
            </a:r>
            <a:endParaRPr lang="zh-TW" altLang="en-US" smtClean="0">
              <a:ea typeface="新細明體" charset="-120"/>
            </a:endParaRPr>
          </a:p>
        </p:txBody>
      </p:sp>
      <p:sp>
        <p:nvSpPr>
          <p:cNvPr id="76803" name="內容版面配置區 2"/>
          <p:cNvSpPr>
            <a:spLocks noGrp="1"/>
          </p:cNvSpPr>
          <p:nvPr>
            <p:ph idx="1"/>
          </p:nvPr>
        </p:nvSpPr>
        <p:spPr>
          <a:xfrm>
            <a:off x="457200" y="1752600"/>
            <a:ext cx="8382000" cy="4419600"/>
          </a:xfrm>
        </p:spPr>
        <p:txBody>
          <a:bodyPr>
            <a:normAutofit fontScale="925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dirty="0" smtClean="0"/>
              <a:t>Positive linear relationship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300" dirty="0" smtClean="0"/>
              <a:t>The points fall approximately in an ascending straight line and both the </a:t>
            </a:r>
            <a:r>
              <a:rPr lang="en-US" altLang="zh-TW" sz="2300" i="1" dirty="0" smtClean="0"/>
              <a:t>x and y values increase at the same time</a:t>
            </a:r>
            <a:endParaRPr lang="en-US" altLang="zh-TW" sz="2300" b="1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dirty="0" smtClean="0"/>
              <a:t>Negative linear relationship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/>
              <a:t>The points fall approximately in a descending straight line from left to right</a:t>
            </a:r>
            <a:endParaRPr lang="en-US" altLang="zh-TW" b="1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i="1" dirty="0" smtClean="0"/>
              <a:t>Nonlinear relationship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/>
              <a:t>The points fall in a curved line</a:t>
            </a:r>
            <a:endParaRPr lang="en-US" altLang="zh-TW" i="1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b="1" i="1" dirty="0" smtClean="0"/>
              <a:t>No relationship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/>
              <a:t>There is no discernable pattern of the points</a:t>
            </a:r>
            <a:endParaRPr lang="zh-TW" altLang="en-US" dirty="0" smtClean="0"/>
          </a:p>
        </p:txBody>
      </p:sp>
      <p:sp>
        <p:nvSpPr>
          <p:cNvPr id="76804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8F0D228D-74ED-4F65-9263-82BE5B9B9DB6}" type="slidenum">
              <a:rPr lang="en-US" altLang="zh-TW"/>
              <a:pPr>
                <a:defRPr/>
              </a:pPr>
              <a:t>86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00800"/>
            <a:ext cx="2133600" cy="457200"/>
          </a:xfrm>
        </p:spPr>
        <p:txBody>
          <a:bodyPr/>
          <a:lstStyle/>
          <a:p>
            <a:pPr>
              <a:defRPr/>
            </a:pPr>
            <a:fld id="{62CB48E2-8D43-4330-8910-03F890BACD11}" type="slidenum">
              <a:rPr lang="en-US" altLang="zh-TW"/>
              <a:pPr>
                <a:defRPr/>
              </a:pPr>
              <a:t>87</a:t>
            </a:fld>
            <a:endParaRPr lang="en-US" altLang="zh-TW"/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 cstate="print"/>
          <a:srcRect l="38126" t="27000" r="16251" b="10001"/>
          <a:stretch>
            <a:fillRect/>
          </a:stretch>
        </p:blipFill>
        <p:spPr bwMode="auto">
          <a:xfrm>
            <a:off x="609600" y="609600"/>
            <a:ext cx="7696200" cy="57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Section 2-1</a:t>
            </a:r>
            <a:r>
              <a:rPr lang="zh-TW" altLang="en-US" dirty="0" smtClean="0"/>
              <a:t> </a:t>
            </a:r>
            <a:r>
              <a:rPr lang="en-US" altLang="zh-TW" dirty="0" smtClean="0"/>
              <a:t>(p.51)</a:t>
            </a:r>
          </a:p>
          <a:p>
            <a:pPr lvl="1"/>
            <a:r>
              <a:rPr lang="en-US" altLang="zh-TW" dirty="0" smtClean="0"/>
              <a:t>#1, 10, 14, 23</a:t>
            </a:r>
          </a:p>
          <a:p>
            <a:r>
              <a:rPr lang="en-US" altLang="zh-TW" dirty="0" smtClean="0"/>
              <a:t>Section 2-2 (p.65)</a:t>
            </a:r>
          </a:p>
          <a:p>
            <a:pPr lvl="1"/>
            <a:r>
              <a:rPr lang="en-US" altLang="zh-TW" dirty="0" smtClean="0"/>
              <a:t>#6, #7, #16,#18, #21</a:t>
            </a:r>
          </a:p>
          <a:p>
            <a:r>
              <a:rPr lang="en-US" altLang="zh-TW" dirty="0" smtClean="0"/>
              <a:t>Section 2-3 (p.90)</a:t>
            </a:r>
          </a:p>
          <a:p>
            <a:pPr lvl="1"/>
            <a:r>
              <a:rPr lang="en-US" altLang="zh-TW" dirty="0" smtClean="0"/>
              <a:t>#4, #7, #10, #17, #27</a:t>
            </a:r>
          </a:p>
          <a:p>
            <a:r>
              <a:rPr lang="en-US" altLang="zh-TW" dirty="0" smtClean="0"/>
              <a:t>Review Exercises</a:t>
            </a:r>
          </a:p>
          <a:p>
            <a:pPr lvl="1"/>
            <a:r>
              <a:rPr lang="en-US" altLang="zh-TW" dirty="0" smtClean="0"/>
              <a:t>#4, #6, #8, #10, #12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D1AA57-99C2-4773-B11A-5A9D86F021F4}" type="slidenum">
              <a:rPr lang="en-US" altLang="zh-TW" smtClean="0"/>
              <a:pPr>
                <a:defRPr/>
              </a:pPr>
              <a:t>88</a:t>
            </a:fld>
            <a:endParaRPr lang="en-US" altLang="zh-TW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9535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b="1" dirty="0" smtClean="0">
                <a:solidFill>
                  <a:schemeClr val="accent1">
                    <a:lumMod val="75000"/>
                  </a:schemeClr>
                </a:solidFill>
                <a:ea typeface="新細明體" charset="-120"/>
              </a:rPr>
              <a:t>Frequency Distribution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b="1" i="1" u="sng" dirty="0" smtClean="0">
                <a:ea typeface="新細明體" charset="-120"/>
              </a:rPr>
              <a:t>Developing </a:t>
            </a:r>
            <a:r>
              <a:rPr lang="en-US" altLang="zh-TW" b="1" i="1" u="sng" dirty="0">
                <a:ea typeface="新細明體" charset="-120"/>
              </a:rPr>
              <a:t>Frequency Distribution for Discrete Data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>
                <a:ea typeface="新細明體" charset="-120"/>
              </a:rPr>
              <a:t>List the possible values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>
                <a:ea typeface="新細明體" charset="-120"/>
              </a:rPr>
              <a:t>Count </a:t>
            </a:r>
            <a:r>
              <a:rPr lang="en-US" altLang="zh-TW" sz="2800" dirty="0">
                <a:ea typeface="新細明體" charset="-120"/>
              </a:rPr>
              <a:t>the number of occurrences </a:t>
            </a:r>
            <a:r>
              <a:rPr lang="en-US" altLang="zh-TW" sz="2800" dirty="0" smtClean="0">
                <a:ea typeface="新細明體" charset="-120"/>
              </a:rPr>
              <a:t>at </a:t>
            </a:r>
            <a:r>
              <a:rPr lang="en-US" altLang="zh-TW" sz="2800" dirty="0">
                <a:ea typeface="新細明體" charset="-120"/>
              </a:rPr>
              <a:t>each value</a:t>
            </a:r>
          </a:p>
          <a:p>
            <a:pPr lvl="1">
              <a:spcBef>
                <a:spcPts val="1800"/>
              </a:spcBef>
            </a:pPr>
            <a:r>
              <a:rPr lang="en-US" altLang="zh-TW" sz="2800" dirty="0" smtClean="0">
                <a:ea typeface="新細明體" charset="-120"/>
              </a:rPr>
              <a:t>Determine </a:t>
            </a:r>
            <a:r>
              <a:rPr lang="en-US" altLang="zh-TW" sz="2800" dirty="0">
                <a:ea typeface="新細明體" charset="-120"/>
              </a:rPr>
              <a:t>the relative </a:t>
            </a:r>
            <a:r>
              <a:rPr lang="en-US" altLang="zh-TW" sz="2800" dirty="0" smtClean="0">
                <a:ea typeface="新細明體" charset="-120"/>
              </a:rPr>
              <a:t>frequencies</a:t>
            </a:r>
            <a:endParaRPr lang="en-US" altLang="zh-TW" sz="2800" b="1" dirty="0" smtClean="0">
              <a:solidFill>
                <a:schemeClr val="accent1">
                  <a:lumMod val="75000"/>
                </a:schemeClr>
              </a:solidFill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365D-4495-46A7-924A-F36F75EDD42B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47387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流線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流線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6294</TotalTime>
  <Words>3692</Words>
  <Application>Microsoft Office PowerPoint</Application>
  <PresentationFormat>如螢幕大小 (4:3)</PresentationFormat>
  <Paragraphs>997</Paragraphs>
  <Slides>88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88</vt:i4>
      </vt:variant>
    </vt:vector>
  </HeadingPairs>
  <TitlesOfParts>
    <vt:vector size="104" baseType="lpstr">
      <vt:lpstr>微軟正黑體</vt:lpstr>
      <vt:lpstr>新細明體</vt:lpstr>
      <vt:lpstr>標楷體</vt:lpstr>
      <vt:lpstr>Arial</vt:lpstr>
      <vt:lpstr>Book Antiqua</vt:lpstr>
      <vt:lpstr>Calibri</vt:lpstr>
      <vt:lpstr>Constantia</vt:lpstr>
      <vt:lpstr>Symbol</vt:lpstr>
      <vt:lpstr>Times New Roman</vt:lpstr>
      <vt:lpstr>Verdana</vt:lpstr>
      <vt:lpstr>Wingdings</vt:lpstr>
      <vt:lpstr>Wingdings 2</vt:lpstr>
      <vt:lpstr>流線</vt:lpstr>
      <vt:lpstr>工作表</vt:lpstr>
      <vt:lpstr>Equation</vt:lpstr>
      <vt:lpstr>Document</vt:lpstr>
      <vt:lpstr>Chapter 2</vt:lpstr>
      <vt:lpstr>PowerPoint 簡報</vt:lpstr>
      <vt:lpstr>Chapter 2 Overview</vt:lpstr>
      <vt:lpstr>Chapter 2 Objectives</vt:lpstr>
      <vt:lpstr>PowerPoint 簡報</vt:lpstr>
      <vt:lpstr>Section 2-1</vt:lpstr>
      <vt:lpstr>Organizing Data</vt:lpstr>
      <vt:lpstr>Frequency Distribution</vt:lpstr>
      <vt:lpstr>Frequency Distribution</vt:lpstr>
      <vt:lpstr>Categorical Frequency Distribution</vt:lpstr>
      <vt:lpstr>Categorical Frequency Distribution</vt:lpstr>
      <vt:lpstr>Frequency Distribution</vt:lpstr>
      <vt:lpstr>Frequency Distribution</vt:lpstr>
      <vt:lpstr>Example 2-2 : Numerical data   Constructing a Grouped Frequency Distribution</vt:lpstr>
      <vt:lpstr>Constructing a Grouped Frequency Distribution</vt:lpstr>
      <vt:lpstr>Constructing a Grouped Frequency Distribution</vt:lpstr>
      <vt:lpstr>Constructing a Grouped Frequency Distribution</vt:lpstr>
      <vt:lpstr>Constructing a Grouped Frequency Distribution</vt:lpstr>
      <vt:lpstr>Constructing a Grouped Frequency Distribution</vt:lpstr>
      <vt:lpstr>Constructing a Grouped Frequency Distribution</vt:lpstr>
      <vt:lpstr>Constructing a Grouped Frequency Distribution</vt:lpstr>
      <vt:lpstr>Grouped Frequency Distribution</vt:lpstr>
      <vt:lpstr>Grouped Frequency Distribution</vt:lpstr>
      <vt:lpstr>Rules for Classes in Grouped Frequency Distributions</vt:lpstr>
      <vt:lpstr>Definition </vt:lpstr>
      <vt:lpstr>Grouped Data Frequency Dist.</vt:lpstr>
      <vt:lpstr>Grouped Data Frequency Dist.</vt:lpstr>
      <vt:lpstr>Frequency Distributions</vt:lpstr>
      <vt:lpstr>Frequency Distributions</vt:lpstr>
      <vt:lpstr>Exercise </vt:lpstr>
      <vt:lpstr>Solution</vt:lpstr>
      <vt:lpstr>Section 2-2</vt:lpstr>
      <vt:lpstr>PowerPoint 簡報</vt:lpstr>
      <vt:lpstr>Histograms</vt:lpstr>
      <vt:lpstr>Histograms</vt:lpstr>
      <vt:lpstr>Histograms</vt:lpstr>
      <vt:lpstr>Example 2-4  Histograms</vt:lpstr>
      <vt:lpstr>Example 2-4 (Page #57) Histograms</vt:lpstr>
      <vt:lpstr>Histograms</vt:lpstr>
      <vt:lpstr>Frequency Polygons</vt:lpstr>
      <vt:lpstr>Example 2-5 (Page #58) Frequency Polygons</vt:lpstr>
      <vt:lpstr>Frequency Polygons</vt:lpstr>
      <vt:lpstr>Frequency Polygons</vt:lpstr>
      <vt:lpstr>Ogives</vt:lpstr>
      <vt:lpstr>Example 2-6 (Page #59) Ogives</vt:lpstr>
      <vt:lpstr>Ogives</vt:lpstr>
      <vt:lpstr>Ogives</vt:lpstr>
      <vt:lpstr>Ogives</vt:lpstr>
      <vt:lpstr>Procedure--Constructing Statistical Graphs</vt:lpstr>
      <vt:lpstr>Relative frequency graphs</vt:lpstr>
      <vt:lpstr>PowerPoint 簡報</vt:lpstr>
      <vt:lpstr>Histograms</vt:lpstr>
      <vt:lpstr>Histograms</vt:lpstr>
      <vt:lpstr>Frequency Polygons</vt:lpstr>
      <vt:lpstr>Frequency Polygons</vt:lpstr>
      <vt:lpstr>Ogives</vt:lpstr>
      <vt:lpstr>Ogives</vt:lpstr>
      <vt:lpstr>Ogives</vt:lpstr>
      <vt:lpstr>Shapes of Distributions</vt:lpstr>
      <vt:lpstr>Shapes of Distributions</vt:lpstr>
      <vt:lpstr>Section 2-3</vt:lpstr>
      <vt:lpstr>Bar Graphs</vt:lpstr>
      <vt:lpstr>Time Series Graphs</vt:lpstr>
      <vt:lpstr>The Time Series Graph</vt:lpstr>
      <vt:lpstr>PowerPoint 簡報</vt:lpstr>
      <vt:lpstr>PowerPoint 簡報</vt:lpstr>
      <vt:lpstr>Pie Graph</vt:lpstr>
      <vt:lpstr>Example: Pei graph</vt:lpstr>
      <vt:lpstr>PowerPoint 簡報</vt:lpstr>
      <vt:lpstr>PowerPoint 簡報</vt:lpstr>
      <vt:lpstr>PowerPoint 簡報</vt:lpstr>
      <vt:lpstr>顧客抱怨的項目</vt:lpstr>
      <vt:lpstr>顧客抱怨的Pareto圖</vt:lpstr>
      <vt:lpstr>Misleading Graphs -1/4</vt:lpstr>
      <vt:lpstr>Misleading Graphs -2/4</vt:lpstr>
      <vt:lpstr>Misleading Graphs -3/4</vt:lpstr>
      <vt:lpstr>Misleading Graphs -4/4</vt:lpstr>
      <vt:lpstr>Summary of Graphs and Uses-1/2</vt:lpstr>
      <vt:lpstr>Summary of Graphs and Uses-2/2</vt:lpstr>
      <vt:lpstr>Stem and Leaf Plots</vt:lpstr>
      <vt:lpstr>PowerPoint 簡報</vt:lpstr>
      <vt:lpstr>PowerPoint 簡報</vt:lpstr>
      <vt:lpstr>Supplement-- Paired Data and Scatter Plots</vt:lpstr>
      <vt:lpstr>Example: Paired Data and Scatter Plots</vt:lpstr>
      <vt:lpstr>PowerPoint 簡報</vt:lpstr>
      <vt:lpstr>Analyzing the Scatter Plot</vt:lpstr>
      <vt:lpstr>PowerPoint 簡報</vt:lpstr>
      <vt:lpstr>Exercises</vt:lpstr>
    </vt:vector>
  </TitlesOfParts>
  <Company>MCC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creator>Tim Chappell</dc:creator>
  <cp:lastModifiedBy>WJChang</cp:lastModifiedBy>
  <cp:revision>416</cp:revision>
  <dcterms:created xsi:type="dcterms:W3CDTF">2006-01-20T03:22:46Z</dcterms:created>
  <dcterms:modified xsi:type="dcterms:W3CDTF">2016-10-06T04:05:17Z</dcterms:modified>
</cp:coreProperties>
</file>